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9"/>
  </p:notesMasterIdLst>
  <p:sldIdLst>
    <p:sldId id="259" r:id="rId2"/>
    <p:sldId id="376" r:id="rId3"/>
    <p:sldId id="388" r:id="rId4"/>
    <p:sldId id="281" r:id="rId5"/>
    <p:sldId id="374" r:id="rId6"/>
    <p:sldId id="405" r:id="rId7"/>
    <p:sldId id="282" r:id="rId8"/>
    <p:sldId id="283" r:id="rId9"/>
    <p:sldId id="284" r:id="rId10"/>
    <p:sldId id="285" r:id="rId11"/>
    <p:sldId id="286" r:id="rId12"/>
    <p:sldId id="288" r:id="rId13"/>
    <p:sldId id="292" r:id="rId14"/>
    <p:sldId id="389" r:id="rId15"/>
    <p:sldId id="391" r:id="rId16"/>
    <p:sldId id="377" r:id="rId17"/>
    <p:sldId id="406" r:id="rId18"/>
    <p:sldId id="327" r:id="rId19"/>
    <p:sldId id="301" r:id="rId20"/>
    <p:sldId id="302" r:id="rId21"/>
    <p:sldId id="303" r:id="rId22"/>
    <p:sldId id="304" r:id="rId23"/>
    <p:sldId id="396" r:id="rId24"/>
    <p:sldId id="407" r:id="rId25"/>
    <p:sldId id="382" r:id="rId26"/>
    <p:sldId id="328" r:id="rId27"/>
    <p:sldId id="329" r:id="rId28"/>
    <p:sldId id="331" r:id="rId29"/>
    <p:sldId id="332" r:id="rId30"/>
    <p:sldId id="397" r:id="rId31"/>
    <p:sldId id="408" r:id="rId32"/>
    <p:sldId id="340" r:id="rId33"/>
    <p:sldId id="300" r:id="rId34"/>
    <p:sldId id="306" r:id="rId35"/>
    <p:sldId id="307" r:id="rId36"/>
    <p:sldId id="308" r:id="rId37"/>
    <p:sldId id="398" r:id="rId38"/>
    <p:sldId id="409" r:id="rId39"/>
    <p:sldId id="342" r:id="rId40"/>
    <p:sldId id="343" r:id="rId41"/>
    <p:sldId id="344" r:id="rId42"/>
    <p:sldId id="346" r:id="rId43"/>
    <p:sldId id="399" r:id="rId44"/>
    <p:sldId id="411" r:id="rId45"/>
    <p:sldId id="385" r:id="rId46"/>
    <p:sldId id="349" r:id="rId47"/>
    <p:sldId id="350" r:id="rId48"/>
    <p:sldId id="351" r:id="rId49"/>
    <p:sldId id="352" r:id="rId50"/>
    <p:sldId id="412" r:id="rId51"/>
    <p:sldId id="413" r:id="rId52"/>
    <p:sldId id="392" r:id="rId53"/>
    <p:sldId id="393" r:id="rId54"/>
    <p:sldId id="394" r:id="rId55"/>
    <p:sldId id="400" r:id="rId56"/>
    <p:sldId id="356" r:id="rId57"/>
    <p:sldId id="370" r:id="rId58"/>
    <p:sldId id="417" r:id="rId59"/>
    <p:sldId id="418" r:id="rId60"/>
    <p:sldId id="420" r:id="rId61"/>
    <p:sldId id="419" r:id="rId62"/>
    <p:sldId id="369" r:id="rId63"/>
    <p:sldId id="317" r:id="rId64"/>
    <p:sldId id="401" r:id="rId65"/>
    <p:sldId id="404" r:id="rId66"/>
    <p:sldId id="320" r:id="rId67"/>
    <p:sldId id="371" r:id="rId6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3300"/>
    <a:srgbClr val="FF66CC"/>
    <a:srgbClr val="66CCFF"/>
    <a:srgbClr val="66FFFF"/>
    <a:srgbClr val="FF6699"/>
    <a:srgbClr val="FFCCF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2" autoAdjust="0"/>
    <p:restoredTop sz="99740" autoAdjust="0"/>
  </p:normalViewPr>
  <p:slideViewPr>
    <p:cSldViewPr>
      <p:cViewPr>
        <p:scale>
          <a:sx n="60" d="100"/>
          <a:sy n="60" d="100"/>
        </p:scale>
        <p:origin x="-1008" y="-2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EA2B6-3D44-4C2B-ADF5-2B47EC5C3CF1}" type="datetimeFigureOut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395EA-190F-4A2A-9EDC-7EBF9CF71F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500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2161-DDF8-4FDE-A128-08B93F0815D6}" type="datetime1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0" y="483676"/>
            <a:ext cx="9180512" cy="9291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endParaRPr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9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 userDrawn="1"/>
        </p:nvGrpSpPr>
        <p:grpSpPr>
          <a:xfrm>
            <a:off x="3180215" y="5912162"/>
            <a:ext cx="2783570" cy="839789"/>
            <a:chOff x="4716016" y="5775175"/>
            <a:chExt cx="3203848" cy="1098187"/>
          </a:xfrm>
        </p:grpSpPr>
        <p:pic>
          <p:nvPicPr>
            <p:cNvPr id="13" name="Picture 6" descr="http://www.visitindia.org.in/tour_itinery/ahmedabad_mp/images/train-icon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5775175"/>
              <a:ext cx="1011818" cy="100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www.iconpng.com/png/windows8_icons2/raiway_stati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7437" y="5788017"/>
              <a:ext cx="982427" cy="982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http://data.tainan.gov.tw/uploads/group/20140423-085306.223182police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1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5788017"/>
              <a:ext cx="900942" cy="1085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投影片編號版面配置區 5"/>
          <p:cNvSpPr txBox="1">
            <a:spLocks/>
          </p:cNvSpPr>
          <p:nvPr userDrawn="1"/>
        </p:nvSpPr>
        <p:spPr>
          <a:xfrm>
            <a:off x="6950440" y="110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8F905-C5BE-411F-97B2-CC9C68026370}" type="slidenum">
              <a:rPr lang="zh-TW" altLang="en-US" sz="1800" smtClean="0">
                <a:solidFill>
                  <a:schemeClr val="tx1"/>
                </a:solidFill>
              </a:rPr>
              <a:pPr/>
              <a:t>‹#›</a:t>
            </a:fld>
            <a:endParaRPr lang="zh-TW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47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95E4-EA57-4877-881C-0387F400379F}" type="datetime1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13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9E039-1597-4447-811C-2408504BEB22}" type="datetime1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0556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ysClr val="windowText" lastClr="000000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44CD9-D7AC-498A-9CC6-077E6F663AB8}" type="datetime1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0" y="483676"/>
            <a:ext cx="9180512" cy="9291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endParaRPr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投影片編號版面配置區 5"/>
          <p:cNvSpPr txBox="1">
            <a:spLocks/>
          </p:cNvSpPr>
          <p:nvPr userDrawn="1"/>
        </p:nvSpPr>
        <p:spPr>
          <a:xfrm>
            <a:off x="6588224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8F905-C5BE-411F-97B2-CC9C6802637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1" name="投影片編號版面配置區 5"/>
          <p:cNvSpPr txBox="1">
            <a:spLocks/>
          </p:cNvSpPr>
          <p:nvPr userDrawn="1"/>
        </p:nvSpPr>
        <p:spPr>
          <a:xfrm>
            <a:off x="6950440" y="110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38F905-C5BE-411F-97B2-CC9C68026370}" type="slidenum">
              <a:rPr lang="zh-TW" altLang="en-US" sz="1800" smtClean="0">
                <a:solidFill>
                  <a:schemeClr val="tx1"/>
                </a:solidFill>
              </a:rPr>
              <a:pPr/>
              <a:t>‹#›</a:t>
            </a:fld>
            <a:endParaRPr lang="zh-TW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375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8FA1-A479-4171-AA24-21569E7AC550}" type="datetime1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2473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CF8E-4F9F-4EBD-BA3A-07C9396E3357}" type="datetime1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286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B48B3-4AA7-4270-B532-7F43B2B312E8}" type="datetime1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425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38F7D-C0D6-46F0-B3DE-2B4FC6EE015F}" type="datetime1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199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E3CD3-B328-437B-8CC2-495DDA82DAED}" type="datetime1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769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FF17-EB19-4F34-956E-4291A89F2F67}" type="datetime1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878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9370D-5408-426F-96AA-5E39B99698E3}" type="datetime1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03433" y="29955"/>
            <a:ext cx="2133600" cy="365125"/>
          </a:xfrm>
          <a:prstGeom prst="rect">
            <a:avLst/>
          </a:prstGeom>
        </p:spPr>
        <p:txBody>
          <a:bodyPr/>
          <a:lstStyle/>
          <a:p>
            <a:fld id="{D438F905-C5BE-411F-97B2-CC9C680263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992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00C07-BF30-45BD-B44F-F997CBC7D818}" type="datetime1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26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w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6.png"/><Relationship Id="rId4" Type="http://schemas.openxmlformats.org/officeDocument/2006/relationships/image" Target="../media/image27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6.png"/><Relationship Id="rId4" Type="http://schemas.openxmlformats.org/officeDocument/2006/relationships/image" Target="../media/image27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4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6.png"/><Relationship Id="rId4" Type="http://schemas.openxmlformats.org/officeDocument/2006/relationships/image" Target="../media/image40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6.wmf"/><Relationship Id="rId5" Type="http://schemas.openxmlformats.org/officeDocument/2006/relationships/image" Target="../media/image26.png"/><Relationship Id="rId4" Type="http://schemas.openxmlformats.org/officeDocument/2006/relationships/image" Target="../media/image41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2.png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0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6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6.wmf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2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2.png"/><Relationship Id="rId4" Type="http://schemas.openxmlformats.org/officeDocument/2006/relationships/image" Target="../media/image52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53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/>
          <p:cNvSpPr txBox="1"/>
          <p:nvPr/>
        </p:nvSpPr>
        <p:spPr>
          <a:xfrm>
            <a:off x="0" y="764704"/>
            <a:ext cx="9180512" cy="20621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TW" sz="3200" dirty="0" smtClean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zh-TW" sz="3200" dirty="0" smtClean="0">
                <a:solidFill>
                  <a:schemeClr val="accent1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軌道式大眾運輸系統</a:t>
            </a:r>
            <a:r>
              <a:rPr lang="en-US" altLang="zh-TW" sz="3200" dirty="0" smtClean="0">
                <a:solidFill>
                  <a:schemeClr val="accent1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zh-TW" sz="32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之</a:t>
            </a:r>
            <a:r>
              <a:rPr lang="en-US" altLang="zh-TW" sz="32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32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r>
              <a:rPr lang="zh-TW" altLang="zh-TW" sz="32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最佳</a:t>
            </a:r>
            <a:r>
              <a:rPr lang="zh-TW" altLang="zh-TW" sz="3200" dirty="0" smtClean="0">
                <a:solidFill>
                  <a:schemeClr val="accent1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維安人員</a:t>
            </a:r>
            <a:r>
              <a:rPr lang="zh-TW" altLang="en-US" sz="3200" dirty="0">
                <a:solidFill>
                  <a:schemeClr val="accent1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巡邏</a:t>
            </a:r>
            <a:r>
              <a:rPr lang="zh-TW" altLang="zh-TW" sz="3200" dirty="0" smtClean="0">
                <a:solidFill>
                  <a:schemeClr val="accent1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方式</a:t>
            </a:r>
            <a:r>
              <a:rPr lang="zh-TW" altLang="zh-TW" sz="32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研究</a:t>
            </a:r>
            <a:endParaRPr lang="en-US" altLang="zh-TW" sz="32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ctr"/>
            <a:endParaRPr lang="zh-TW" altLang="en-US" sz="32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167266" y="15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4294967295"/>
          </p:nvPr>
        </p:nvSpPr>
        <p:spPr>
          <a:xfrm>
            <a:off x="1043608" y="3212976"/>
            <a:ext cx="6400800" cy="244827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TW" altLang="en-US" sz="2800" dirty="0" smtClean="0">
                <a:solidFill>
                  <a:schemeClr val="tx1"/>
                </a:solidFill>
              </a:rPr>
              <a:t>研究生： 黃采緹</a:t>
            </a:r>
            <a:endParaRPr lang="en-US" altLang="zh-TW" sz="28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zh-TW" altLang="en-US" sz="2800" dirty="0"/>
              <a:t>指導</a:t>
            </a:r>
            <a:r>
              <a:rPr lang="zh-TW" altLang="en-US" sz="2800" dirty="0" smtClean="0">
                <a:solidFill>
                  <a:schemeClr val="tx1"/>
                </a:solidFill>
              </a:rPr>
              <a:t>教授：王逸琳 教授</a:t>
            </a:r>
            <a:endParaRPr lang="en-US" altLang="zh-TW" sz="28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altLang="zh-TW" sz="2800" dirty="0" smtClean="0"/>
              <a:t>		</a:t>
            </a:r>
            <a:r>
              <a:rPr lang="zh-TW" altLang="zh-TW" sz="2800" dirty="0" smtClean="0"/>
              <a:t>李宇欣</a:t>
            </a:r>
            <a:r>
              <a:rPr lang="zh-TW" altLang="en-US" sz="2800" dirty="0" smtClean="0"/>
              <a:t> </a:t>
            </a:r>
            <a:r>
              <a:rPr lang="zh-TW" altLang="en-US" sz="2800" dirty="0" smtClean="0">
                <a:solidFill>
                  <a:schemeClr val="tx1"/>
                </a:solidFill>
              </a:rPr>
              <a:t>教授</a:t>
            </a:r>
            <a:endParaRPr lang="en-US" altLang="zh-TW" sz="28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altLang="zh-TW" sz="2800" dirty="0" smtClean="0"/>
              <a:t>		</a:t>
            </a:r>
            <a:r>
              <a:rPr lang="zh-TW" altLang="zh-TW" sz="2800" dirty="0" smtClean="0"/>
              <a:t>王中允</a:t>
            </a:r>
            <a:r>
              <a:rPr lang="zh-TW" altLang="en-US" sz="2800" dirty="0" smtClean="0"/>
              <a:t> 教授</a:t>
            </a:r>
            <a:endParaRPr lang="en-US" altLang="zh-TW" sz="2800" dirty="0" smtClean="0"/>
          </a:p>
          <a:p>
            <a:pPr marL="0" indent="0" algn="ctr">
              <a:buNone/>
            </a:pPr>
            <a:r>
              <a:rPr lang="en-US" altLang="zh-TW" sz="2800" dirty="0"/>
              <a:t>	</a:t>
            </a:r>
            <a:r>
              <a:rPr lang="zh-TW" altLang="en-US" sz="2800" dirty="0"/>
              <a:t> </a:t>
            </a:r>
            <a:r>
              <a:rPr lang="zh-TW" altLang="en-US" sz="2800" dirty="0" smtClean="0"/>
              <a:t>    </a:t>
            </a:r>
            <a:r>
              <a:rPr lang="en-US" altLang="zh-TW" sz="2800" dirty="0" smtClean="0"/>
              <a:t>	</a:t>
            </a:r>
            <a:r>
              <a:rPr lang="zh-TW" altLang="en-US" sz="2800" dirty="0" smtClean="0"/>
              <a:t>  </a:t>
            </a:r>
            <a:r>
              <a:rPr lang="zh-TW" altLang="zh-TW" sz="2800" dirty="0" smtClean="0"/>
              <a:t>李雨青</a:t>
            </a:r>
            <a:r>
              <a:rPr lang="zh-TW" altLang="en-US" sz="2800" dirty="0" smtClean="0"/>
              <a:t> 教授</a:t>
            </a:r>
            <a:r>
              <a:rPr lang="en-US" altLang="zh-TW" sz="2800" dirty="0" smtClean="0"/>
              <a:t>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288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二維時空網路圖建構方法</a:t>
            </a:r>
            <a:endParaRPr lang="zh-TW" alt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644438"/>
            <a:ext cx="5105385" cy="516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" name="群組 24"/>
          <p:cNvGrpSpPr/>
          <p:nvPr/>
        </p:nvGrpSpPr>
        <p:grpSpPr>
          <a:xfrm>
            <a:off x="5004048" y="2120588"/>
            <a:ext cx="3666996" cy="3879214"/>
            <a:chOff x="5004048" y="2120588"/>
            <a:chExt cx="3666996" cy="3879214"/>
          </a:xfrm>
        </p:grpSpPr>
        <p:cxnSp>
          <p:nvCxnSpPr>
            <p:cNvPr id="39" name="直線單箭頭接點 38"/>
            <p:cNvCxnSpPr/>
            <p:nvPr/>
          </p:nvCxnSpPr>
          <p:spPr>
            <a:xfrm>
              <a:off x="5004048" y="2204864"/>
              <a:ext cx="0" cy="3794938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5894973" y="2226350"/>
              <a:ext cx="0" cy="3604175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/>
            <p:nvPr/>
          </p:nvCxnSpPr>
          <p:spPr>
            <a:xfrm>
              <a:off x="6762388" y="2137465"/>
              <a:ext cx="30247" cy="3811815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/>
            <p:nvPr/>
          </p:nvCxnSpPr>
          <p:spPr>
            <a:xfrm>
              <a:off x="7614871" y="2120588"/>
              <a:ext cx="53473" cy="3735198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8671044" y="2205698"/>
              <a:ext cx="0" cy="3624827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1" name="矩形 40"/>
          <p:cNvSpPr/>
          <p:nvPr/>
        </p:nvSpPr>
        <p:spPr>
          <a:xfrm>
            <a:off x="5321404" y="616530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虛擬</a:t>
            </a:r>
            <a:r>
              <a:rPr lang="zh-TW" altLang="en-US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總訖點</a:t>
            </a:r>
            <a:endParaRPr lang="zh-TW" altLang="en-US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233135" y="3284984"/>
            <a:ext cx="3474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3.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同一站的相鄰節點間的路段也就是「</a:t>
            </a:r>
            <a:r>
              <a:rPr lang="zh-TW" altLang="zh-TW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同站時段節線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」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266668" y="4192337"/>
            <a:ext cx="3474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4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.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加了「</a:t>
            </a:r>
            <a:r>
              <a:rPr lang="zh-TW" altLang="zh-TW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虛擬總起點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」與「</a:t>
            </a:r>
            <a:r>
              <a:rPr lang="zh-TW" altLang="zh-TW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虛擬總訖點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」</a:t>
            </a:r>
            <a:endParaRPr lang="zh-TW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5321404" y="141277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虛擬</a:t>
            </a:r>
            <a:r>
              <a:rPr lang="zh-TW" altLang="en-US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總</a:t>
            </a:r>
            <a:r>
              <a:rPr lang="zh-TW" altLang="en-US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起</a:t>
            </a:r>
            <a:r>
              <a:rPr lang="zh-TW" altLang="en-US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點</a:t>
            </a:r>
            <a:endParaRPr lang="zh-TW" altLang="en-US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266668" y="5040178"/>
            <a:ext cx="3474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5.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把</a:t>
            </a:r>
            <a:r>
              <a:rPr lang="zh-TW" altLang="zh-TW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虛擬總起點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用虛擬節線連到「</a:t>
            </a:r>
            <a:r>
              <a:rPr lang="zh-TW" altLang="zh-TW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虛擬各站起點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」，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訖點亦然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323528" y="6381328"/>
            <a:ext cx="3960440" cy="416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/>
          <p:nvPr/>
        </p:nvCxnSpPr>
        <p:spPr>
          <a:xfrm flipH="1">
            <a:off x="5086208" y="1894328"/>
            <a:ext cx="144016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5889898" y="1894328"/>
            <a:ext cx="800472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6966799" y="1997750"/>
            <a:ext cx="648072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7058010" y="1940358"/>
            <a:ext cx="1512168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H="1">
            <a:off x="6762388" y="1997750"/>
            <a:ext cx="30247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5004048" y="6159904"/>
            <a:ext cx="1544580" cy="37473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5894973" y="6093296"/>
            <a:ext cx="765259" cy="4413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>
            <a:off x="6777511" y="6093296"/>
            <a:ext cx="15124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H="1">
            <a:off x="6929911" y="6093296"/>
            <a:ext cx="884183" cy="44043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H="1">
            <a:off x="7058010" y="6093296"/>
            <a:ext cx="1613034" cy="4413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3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53" grpId="1"/>
      <p:bldP spid="54" grpId="0"/>
      <p:bldP spid="54" grpId="1"/>
      <p:bldP spid="55" grpId="0"/>
      <p:bldP spid="55" grpId="1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/>
          <a:stretch/>
        </p:blipFill>
        <p:spPr bwMode="auto">
          <a:xfrm>
            <a:off x="4860032" y="1611069"/>
            <a:ext cx="4257565" cy="520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維安人員巡邏</a:t>
            </a:r>
            <a:r>
              <a:rPr lang="zh-TW" altLang="en-US" dirty="0" smtClean="0"/>
              <a:t>路線選擇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83568" y="1916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01456" y="1824499"/>
            <a:ext cx="37444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維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安人員統一由「</a:t>
            </a:r>
            <a:r>
              <a:rPr lang="zh-TW" altLang="en-US" sz="20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虛擬總起點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」出發至「</a:t>
            </a:r>
            <a:r>
              <a:rPr lang="zh-TW" altLang="en-US" sz="20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各站虛擬起點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」</a:t>
            </a:r>
            <a:endParaRPr lang="en-US" altLang="zh-TW" sz="2000" dirty="0"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/>
          </a:p>
        </p:txBody>
      </p:sp>
      <p:pic>
        <p:nvPicPr>
          <p:cNvPr id="10" name="Picture 4" descr="C:\Users\ilin\AppData\Local\Microsoft\Windows\Temporary Internet Files\Content.IE5\POTTT47K\MC90024216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592" y="1353019"/>
            <a:ext cx="391947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ilin\AppData\Local\Microsoft\Windows\Temporary Internet Files\Content.IE5\POTTT47K\MC90024216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939" y="1340768"/>
            <a:ext cx="391947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ilin\AppData\Local\Microsoft\Windows\Temporary Internet Files\Content.IE5\POTTT47K\MC90024216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353019"/>
            <a:ext cx="391947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226488" y="2780928"/>
            <a:ext cx="3744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若</a:t>
            </a:r>
            <a:r>
              <a:rPr lang="zh-TW" altLang="zh-TW" sz="2000" dirty="0" smtClean="0">
                <a:latin typeface="標楷體" pitchFamily="65" charset="-120"/>
                <a:ea typeface="標楷體" pitchFamily="65" charset="-120"/>
              </a:rPr>
              <a:t>要</a:t>
            </a:r>
            <a:r>
              <a:rPr lang="zh-TW" altLang="zh-TW" sz="2000" dirty="0">
                <a:latin typeface="標楷體" pitchFamily="65" charset="-120"/>
                <a:ea typeface="標楷體" pitchFamily="65" charset="-120"/>
              </a:rPr>
              <a:t>繼續待在</a:t>
            </a:r>
            <a:r>
              <a:rPr lang="zh-TW" altLang="en-US" sz="20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同一車</a:t>
            </a:r>
            <a:r>
              <a:rPr lang="zh-TW" altLang="zh-TW" sz="20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站</a:t>
            </a:r>
            <a:r>
              <a:rPr lang="zh-TW" altLang="zh-TW" sz="2000" dirty="0" smtClean="0">
                <a:latin typeface="標楷體" pitchFamily="65" charset="-120"/>
                <a:ea typeface="標楷體" pitchFamily="65" charset="-120"/>
              </a:rPr>
              <a:t>，該</a:t>
            </a:r>
            <a:r>
              <a:rPr lang="zh-TW" altLang="zh-TW" sz="2000" dirty="0">
                <a:latin typeface="標楷體" pitchFamily="65" charset="-120"/>
                <a:ea typeface="標楷體" pitchFamily="65" charset="-120"/>
              </a:rPr>
              <a:t>人就會沿著垂直向下的「</a:t>
            </a:r>
            <a:r>
              <a:rPr lang="zh-TW" altLang="zh-TW" sz="20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同站時段節線</a:t>
            </a:r>
            <a:r>
              <a:rPr lang="zh-TW" altLang="zh-TW" sz="2000" dirty="0">
                <a:latin typeface="標楷體" pitchFamily="65" charset="-120"/>
                <a:ea typeface="標楷體" pitchFamily="65" charset="-120"/>
              </a:rPr>
              <a:t>」往下流</a:t>
            </a:r>
            <a:endParaRPr lang="en-US" altLang="zh-TW" sz="20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51520" y="4089266"/>
            <a:ext cx="3744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標楷體" pitchFamily="65" charset="-120"/>
                <a:ea typeface="標楷體" pitchFamily="65" charset="-120"/>
              </a:rPr>
              <a:t>3.</a:t>
            </a:r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若</a:t>
            </a:r>
            <a:r>
              <a:rPr lang="zh-TW" altLang="zh-TW" sz="2000" dirty="0" smtClean="0">
                <a:latin typeface="標楷體" pitchFamily="65" charset="-120"/>
                <a:ea typeface="標楷體" pitchFamily="65" charset="-120"/>
              </a:rPr>
              <a:t>搭乘</a:t>
            </a:r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軌道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列</a:t>
            </a:r>
            <a:r>
              <a:rPr lang="zh-TW" altLang="zh-TW" sz="2000" dirty="0">
                <a:latin typeface="標楷體" pitchFamily="65" charset="-120"/>
                <a:ea typeface="標楷體" pitchFamily="65" charset="-120"/>
              </a:rPr>
              <a:t>車</a:t>
            </a:r>
            <a:r>
              <a:rPr lang="zh-TW" altLang="zh-TW" sz="2000" dirty="0" smtClean="0">
                <a:latin typeface="標楷體" pitchFamily="65" charset="-120"/>
                <a:ea typeface="標楷體" pitchFamily="65" charset="-120"/>
              </a:rPr>
              <a:t>往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不同</a:t>
            </a:r>
            <a:r>
              <a:rPr lang="zh-TW" altLang="zh-TW" sz="2000" dirty="0" smtClean="0">
                <a:latin typeface="標楷體" pitchFamily="65" charset="-120"/>
                <a:ea typeface="標楷體" pitchFamily="65" charset="-120"/>
              </a:rPr>
              <a:t>站，</a:t>
            </a:r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則</a:t>
            </a:r>
            <a:r>
              <a:rPr lang="zh-TW" altLang="zh-TW" sz="2000" dirty="0" smtClean="0">
                <a:latin typeface="標楷體" pitchFamily="65" charset="-120"/>
                <a:ea typeface="標楷體" pitchFamily="65" charset="-120"/>
              </a:rPr>
              <a:t>沿著「</a:t>
            </a:r>
            <a:r>
              <a:rPr lang="zh-TW" altLang="zh-TW" sz="20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同車時段節線</a:t>
            </a:r>
            <a:r>
              <a:rPr lang="zh-TW" altLang="zh-TW" sz="2000" dirty="0">
                <a:latin typeface="標楷體" pitchFamily="65" charset="-120"/>
                <a:ea typeface="標楷體" pitchFamily="65" charset="-120"/>
              </a:rPr>
              <a:t>」往斜下流</a:t>
            </a:r>
            <a:endParaRPr lang="en-US" altLang="zh-TW" sz="20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51520" y="5457418"/>
            <a:ext cx="3744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標楷體" pitchFamily="65" charset="-120"/>
                <a:ea typeface="標楷體" pitchFamily="65" charset="-120"/>
              </a:rPr>
              <a:t>4.</a:t>
            </a:r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最後</a:t>
            </a:r>
            <a:r>
              <a:rPr lang="zh-TW" altLang="zh-TW" sz="2000" dirty="0">
                <a:latin typeface="標楷體" pitchFamily="65" charset="-120"/>
                <a:ea typeface="標楷體" pitchFamily="65" charset="-120"/>
              </a:rPr>
              <a:t>會匯流到「</a:t>
            </a:r>
            <a:r>
              <a:rPr lang="zh-TW" altLang="zh-TW" sz="20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虛擬各站訖點</a:t>
            </a:r>
            <a:r>
              <a:rPr lang="zh-TW" altLang="zh-TW" sz="2000" dirty="0">
                <a:latin typeface="標楷體" pitchFamily="65" charset="-120"/>
                <a:ea typeface="標楷體" pitchFamily="65" charset="-120"/>
              </a:rPr>
              <a:t>」，再統一流回「</a:t>
            </a:r>
            <a:r>
              <a:rPr lang="zh-TW" altLang="zh-TW" sz="20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虛擬總訖點</a:t>
            </a:r>
            <a:r>
              <a:rPr lang="zh-TW" altLang="zh-TW" sz="2000" dirty="0">
                <a:latin typeface="標楷體" pitchFamily="65" charset="-120"/>
                <a:ea typeface="標楷體" pitchFamily="65" charset="-120"/>
              </a:rPr>
              <a:t>」</a:t>
            </a:r>
            <a:endParaRPr lang="zh-TW" altLang="en-US" sz="20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7" name="Picture 4" descr="C:\Users\ilin\AppData\Local\Microsoft\Windows\Temporary Internet Files\Content.IE5\POTTT47K\MC90024216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71" y="5387393"/>
            <a:ext cx="390993" cy="5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ilin\AppData\Local\Microsoft\Windows\Temporary Internet Files\Content.IE5\POTTT47K\MC90024216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65" y="5387393"/>
            <a:ext cx="397866" cy="58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ilin\AppData\Local\Microsoft\Windows\Temporary Internet Files\Content.IE5\POTTT47K\MC90024216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479" y="5590642"/>
            <a:ext cx="390993" cy="5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323528" y="6381328"/>
            <a:ext cx="4680520" cy="416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427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2563E-6 L -0.17309 0.0839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63" y="41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8161E-6 L -0.00174 0.1154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57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42979E-6 L 0.15191 0.0719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35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309 0.08397 L -0.17066 0.25029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830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191 0.07195 L 0.15191 0.25029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0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11542 L -0.00174 0.2519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267 0.40759 L 0.14445 0.51261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47" y="525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191 0.418 L -0.12361 0.52302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85" y="525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25005 L -0.25208 0.32338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04" y="36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8.81332E-7 L 0.16528 0.09438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4" y="471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2725E-6 L 0.00174 0.11821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589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07796E-6 L -0.15972 0.08374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6" y="41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4" grpId="1"/>
      <p:bldP spid="15" grpId="0"/>
      <p:bldP spid="15" grpId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</a:t>
            </a:r>
            <a:r>
              <a:rPr lang="zh-TW" altLang="en-US" dirty="0" smtClean="0"/>
              <a:t>軌道</a:t>
            </a:r>
            <a:r>
              <a:rPr lang="zh-TW" altLang="en-US" dirty="0"/>
              <a:t>系統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dirty="0"/>
              <a:t>真實軌道式大眾運輸系統可能不只有單一軌道，大部分都有軌道交錯的網路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圖片 4" descr="http://mtbu.kcg.gov.tw/cht/img/map_red_orange_line_small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643522"/>
            <a:ext cx="3168352" cy="381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259632" y="2587444"/>
            <a:ext cx="2880320" cy="39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7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</a:t>
            </a:r>
            <a:r>
              <a:rPr lang="zh-TW" altLang="en-US" dirty="0" smtClean="0"/>
              <a:t>軌道</a:t>
            </a:r>
            <a:r>
              <a:rPr lang="zh-TW" altLang="en-US" dirty="0"/>
              <a:t>二維時空網路建置方法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7"/>
          <a:stretch/>
        </p:blipFill>
        <p:spPr bwMode="auto">
          <a:xfrm>
            <a:off x="4788024" y="1484784"/>
            <a:ext cx="4248472" cy="5314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23528" y="6381328"/>
            <a:ext cx="4680520" cy="416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95536" y="1810772"/>
            <a:ext cx="36724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zh-TW" sz="2000" dirty="0" smtClean="0">
                <a:latin typeface="標楷體" pitchFamily="65" charset="-120"/>
                <a:ea typeface="標楷體" pitchFamily="65" charset="-120"/>
              </a:rPr>
              <a:t>由</a:t>
            </a:r>
            <a:r>
              <a:rPr lang="zh-TW" altLang="zh-TW" sz="2000" dirty="0">
                <a:latin typeface="標楷體" pitchFamily="65" charset="-120"/>
                <a:ea typeface="標楷體" pitchFamily="65" charset="-120"/>
              </a:rPr>
              <a:t>兩個主線轉換的二維時空網路圖可經由</a:t>
            </a:r>
            <a:r>
              <a:rPr lang="zh-TW" altLang="zh-TW" sz="20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交會站</a:t>
            </a:r>
            <a:r>
              <a:rPr lang="zh-TW" altLang="zh-TW" sz="2000" dirty="0">
                <a:latin typeface="標楷體" pitchFamily="65" charset="-120"/>
                <a:ea typeface="標楷體" pitchFamily="65" charset="-120"/>
              </a:rPr>
              <a:t>相互</a:t>
            </a:r>
            <a:r>
              <a:rPr lang="zh-TW" altLang="zh-TW" sz="2000" dirty="0" smtClean="0">
                <a:latin typeface="標楷體" pitchFamily="65" charset="-120"/>
                <a:ea typeface="標楷體" pitchFamily="65" charset="-120"/>
              </a:rPr>
              <a:t>連通</a:t>
            </a:r>
            <a:endParaRPr lang="en-US" altLang="zh-TW" sz="2000" dirty="0" smtClean="0">
              <a:latin typeface="標楷體" pitchFamily="65" charset="-120"/>
              <a:ea typeface="標楷體" pitchFamily="65" charset="-120"/>
            </a:endParaRPr>
          </a:p>
          <a:p>
            <a:pPr marL="457200" indent="-457200">
              <a:buAutoNum type="arabicPeriod"/>
            </a:pPr>
            <a:endParaRPr lang="en-US" altLang="zh-TW" sz="2000" dirty="0">
              <a:latin typeface="標楷體" pitchFamily="65" charset="-120"/>
              <a:ea typeface="標楷體" pitchFamily="65" charset="-120"/>
            </a:endParaRPr>
          </a:p>
          <a:p>
            <a:pPr marL="457200" indent="-457200">
              <a:buFontTx/>
              <a:buAutoNum type="arabicPeriod"/>
            </a:pPr>
            <a:r>
              <a:rPr lang="zh-TW" altLang="zh-TW" sz="2000" dirty="0" smtClean="0">
                <a:latin typeface="標楷體" pitchFamily="65" charset="-120"/>
                <a:ea typeface="標楷體" pitchFamily="65" charset="-120"/>
              </a:rPr>
              <a:t>將主線</a:t>
            </a:r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一</a:t>
            </a:r>
            <a:r>
              <a:rPr lang="zh-TW" altLang="zh-TW" sz="2000" dirty="0" smtClean="0">
                <a:latin typeface="標楷體" pitchFamily="65" charset="-120"/>
                <a:ea typeface="標楷體" pitchFamily="65" charset="-120"/>
              </a:rPr>
              <a:t>的交</a:t>
            </a:r>
            <a:r>
              <a:rPr lang="zh-TW" altLang="zh-TW" sz="2000" dirty="0">
                <a:latin typeface="標楷體" pitchFamily="65" charset="-120"/>
                <a:ea typeface="標楷體" pitchFamily="65" charset="-120"/>
              </a:rPr>
              <a:t>會站時空點藉由「</a:t>
            </a:r>
            <a:r>
              <a:rPr lang="zh-TW" altLang="zh-TW" sz="20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交會站時段節線</a:t>
            </a:r>
            <a:r>
              <a:rPr lang="zh-TW" altLang="zh-TW" sz="2000" dirty="0">
                <a:latin typeface="標楷體" pitchFamily="65" charset="-120"/>
                <a:ea typeface="標楷體" pitchFamily="65" charset="-120"/>
              </a:rPr>
              <a:t>」連接</a:t>
            </a:r>
            <a:r>
              <a:rPr lang="zh-TW" altLang="zh-TW" sz="2000" dirty="0" smtClean="0">
                <a:latin typeface="標楷體" pitchFamily="65" charset="-120"/>
                <a:ea typeface="標楷體" pitchFamily="65" charset="-120"/>
              </a:rPr>
              <a:t>到主線</a:t>
            </a:r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二</a:t>
            </a:r>
            <a:r>
              <a:rPr lang="zh-TW" altLang="zh-TW" sz="2000" dirty="0" smtClean="0">
                <a:latin typeface="標楷體" pitchFamily="65" charset="-120"/>
                <a:ea typeface="標楷體" pitchFamily="65" charset="-120"/>
              </a:rPr>
              <a:t>的</a:t>
            </a:r>
            <a:r>
              <a:rPr lang="zh-TW" altLang="zh-TW" sz="2000" dirty="0">
                <a:latin typeface="標楷體" pitchFamily="65" charset="-120"/>
                <a:ea typeface="標楷體" pitchFamily="65" charset="-120"/>
              </a:rPr>
              <a:t>「虛擬交會站點」；</a:t>
            </a:r>
            <a:r>
              <a:rPr lang="zh-TW" altLang="zh-TW" sz="2000" dirty="0" smtClean="0">
                <a:latin typeface="標楷體" pitchFamily="65" charset="-120"/>
                <a:ea typeface="標楷體" pitchFamily="65" charset="-120"/>
              </a:rPr>
              <a:t>反之</a:t>
            </a:r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亦然</a:t>
            </a:r>
            <a:endParaRPr lang="zh-TW" altLang="en-US" sz="2000" dirty="0"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5894913" y="3879842"/>
            <a:ext cx="2235549" cy="15927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5894913" y="4593455"/>
            <a:ext cx="2181607" cy="7963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5971803" y="2780927"/>
            <a:ext cx="2104717" cy="668034"/>
            <a:chOff x="531721" y="895773"/>
            <a:chExt cx="3276965" cy="969188"/>
          </a:xfrm>
        </p:grpSpPr>
        <p:cxnSp>
          <p:nvCxnSpPr>
            <p:cNvPr id="15" name="直線單箭頭接點 14"/>
            <p:cNvCxnSpPr/>
            <p:nvPr/>
          </p:nvCxnSpPr>
          <p:spPr>
            <a:xfrm>
              <a:off x="531721" y="1633881"/>
              <a:ext cx="3276965" cy="23108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568888" y="895773"/>
              <a:ext cx="2523769" cy="4911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rgbClr val="FFC000"/>
                  </a:solidFill>
                  <a:latin typeface="標楷體" pitchFamily="65" charset="-120"/>
                  <a:ea typeface="標楷體" pitchFamily="65" charset="-120"/>
                  <a:cs typeface="Times New Roman" pitchFamily="18" charset="0"/>
                </a:rPr>
                <a:t>交會站時段節線</a:t>
              </a:r>
              <a:endParaRPr lang="en-US" altLang="zh-TW" sz="1600" b="1" dirty="0" smtClean="0">
                <a:solidFill>
                  <a:srgbClr val="FFC000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endParaRPr>
            </a:p>
          </p:txBody>
        </p:sp>
      </p:grpSp>
      <p:cxnSp>
        <p:nvCxnSpPr>
          <p:cNvPr id="18" name="直線單箭頭接點 17"/>
          <p:cNvCxnSpPr/>
          <p:nvPr/>
        </p:nvCxnSpPr>
        <p:spPr>
          <a:xfrm flipH="1">
            <a:off x="5790397" y="5157192"/>
            <a:ext cx="223555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84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節線維安需求估算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1753779"/>
                  </p:ext>
                </p:extLst>
              </p:nvPr>
            </p:nvGraphicFramePr>
            <p:xfrm>
              <a:off x="323528" y="1426840"/>
              <a:ext cx="8496944" cy="53145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248472"/>
                    <a:gridCol w="4248472"/>
                  </a:tblGrid>
                  <a:tr h="7546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800" kern="1200" dirty="0" smtClean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第一種</a:t>
                          </a:r>
                          <a:endParaRPr lang="en-US" altLang="zh-TW" sz="1800" kern="1200" dirty="0" smtClean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zh-TW" altLang="zh-TW" sz="1800" kern="1200" dirty="0" smtClean="0">
                              <a:solidFill>
                                <a:schemeClr val="tx1"/>
                              </a:solidFill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+mn-cs"/>
                            </a:rPr>
                            <a:t>考慮當下</a:t>
                          </a:r>
                          <a:r>
                            <a:rPr lang="zh-TW" altLang="zh-TW" sz="1800" kern="1200" dirty="0" smtClean="0">
                              <a:solidFill>
                                <a:srgbClr val="0070C0"/>
                              </a:solidFill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+mn-cs"/>
                            </a:rPr>
                            <a:t>節線人數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kern="1200">
                                  <a:solidFill>
                                    <a:srgbClr val="0070C0"/>
                                  </a:solidFill>
                                  <a:effectLst/>
                                  <a:latin typeface="標楷體" panose="03000509000000000000" pitchFamily="65" charset="-120"/>
                                  <a:ea typeface="標楷體" panose="03000509000000000000" pitchFamily="65" charset="-120"/>
                                  <a:cs typeface="+mn-cs"/>
                                </a:rPr>
                                <m:t>×</m:t>
                              </m:r>
                            </m:oMath>
                          </a14:m>
                          <a:r>
                            <a:rPr lang="zh-TW" altLang="zh-TW" sz="1800" kern="1200" dirty="0">
                              <a:solidFill>
                                <a:srgbClr val="0070C0"/>
                              </a:solidFill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+mn-cs"/>
                            </a:rPr>
                            <a:t>節線時段</a:t>
                          </a:r>
                          <a:endParaRPr lang="zh-TW" altLang="en-US" sz="1800" kern="1200" dirty="0">
                            <a:solidFill>
                              <a:srgbClr val="0070C0"/>
                            </a:solidFill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800" kern="1200" dirty="0" smtClean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第二種</a:t>
                          </a:r>
                          <a:endParaRPr lang="en-US" altLang="zh-TW" sz="1800" kern="1200" dirty="0" smtClean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zh-TW" altLang="zh-TW" sz="1800" kern="1200" dirty="0" smtClean="0">
                              <a:solidFill>
                                <a:schemeClr val="tx1"/>
                              </a:solidFill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+mn-cs"/>
                            </a:rPr>
                            <a:t>只考慮當下節線人數</a:t>
                          </a:r>
                          <a:endParaRPr lang="zh-TW" altLang="en-US" sz="1800" kern="1200" dirty="0">
                            <a:solidFill>
                              <a:schemeClr val="tx1"/>
                            </a:solidFill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+mn-cs"/>
                          </a:endParaRPr>
                        </a:p>
                      </a:txBody>
                      <a:tcPr/>
                    </a:tc>
                  </a:tr>
                  <a:tr h="4559884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1753779"/>
                  </p:ext>
                </p:extLst>
              </p:nvPr>
            </p:nvGraphicFramePr>
            <p:xfrm>
              <a:off x="323528" y="1426840"/>
              <a:ext cx="8496944" cy="53145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248472"/>
                    <a:gridCol w="4248472"/>
                  </a:tblGrid>
                  <a:tr h="75464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3226" r="-100000" b="-6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800" kern="1200" dirty="0" smtClean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第二種</a:t>
                          </a:r>
                          <a:endParaRPr lang="en-US" altLang="zh-TW" sz="1800" kern="1200" dirty="0" smtClean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</a:endParaRPr>
                        </a:p>
                        <a:p>
                          <a:pPr algn="ctr"/>
                          <a:r>
                            <a:rPr lang="zh-TW" altLang="zh-TW" sz="1800" kern="1200" dirty="0" smtClean="0">
                              <a:solidFill>
                                <a:schemeClr val="tx1"/>
                              </a:solidFill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+mn-cs"/>
                            </a:rPr>
                            <a:t>只考慮當下節線人數</a:t>
                          </a:r>
                          <a:endParaRPr lang="zh-TW" altLang="en-US" sz="1800" kern="1200" dirty="0">
                            <a:solidFill>
                              <a:schemeClr val="tx1"/>
                            </a:solidFill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+mn-cs"/>
                          </a:endParaRPr>
                        </a:p>
                      </a:txBody>
                      <a:tcPr/>
                    </a:tc>
                  </a:tr>
                  <a:tr h="4559884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329" b="1012"/>
          <a:stretch/>
        </p:blipFill>
        <p:spPr bwMode="auto">
          <a:xfrm>
            <a:off x="1331640" y="2060848"/>
            <a:ext cx="2232248" cy="4673925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7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154474"/>
            <a:ext cx="2469486" cy="4580299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93510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三種軌道式運輸維安數學模式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683568" y="2024843"/>
            <a:ext cx="7776865" cy="252029"/>
            <a:chOff x="159482" y="4797152"/>
            <a:chExt cx="8841010" cy="936104"/>
          </a:xfrm>
        </p:grpSpPr>
        <p:sp>
          <p:nvSpPr>
            <p:cNvPr id="5" name="向右箭號 4"/>
            <p:cNvSpPr/>
            <p:nvPr/>
          </p:nvSpPr>
          <p:spPr>
            <a:xfrm>
              <a:off x="2195736" y="4797152"/>
              <a:ext cx="6804756" cy="93610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向右箭號 5"/>
            <p:cNvSpPr/>
            <p:nvPr/>
          </p:nvSpPr>
          <p:spPr>
            <a:xfrm flipH="1">
              <a:off x="159482" y="4797152"/>
              <a:ext cx="7812868" cy="93610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14"/>
            <p:cNvSpPr/>
            <p:nvPr/>
          </p:nvSpPr>
          <p:spPr>
            <a:xfrm>
              <a:off x="7187092" y="5118503"/>
              <a:ext cx="1240371" cy="307467"/>
            </a:xfrm>
            <a:custGeom>
              <a:avLst/>
              <a:gdLst>
                <a:gd name="connsiteX0" fmla="*/ 0 w 360040"/>
                <a:gd name="connsiteY0" fmla="*/ 0 h 324036"/>
                <a:gd name="connsiteX1" fmla="*/ 360040 w 360040"/>
                <a:gd name="connsiteY1" fmla="*/ 0 h 324036"/>
                <a:gd name="connsiteX2" fmla="*/ 360040 w 360040"/>
                <a:gd name="connsiteY2" fmla="*/ 324036 h 324036"/>
                <a:gd name="connsiteX3" fmla="*/ 0 w 360040"/>
                <a:gd name="connsiteY3" fmla="*/ 324036 h 324036"/>
                <a:gd name="connsiteX4" fmla="*/ 0 w 360040"/>
                <a:gd name="connsiteY4" fmla="*/ 0 h 324036"/>
                <a:gd name="connsiteX0" fmla="*/ 0 w 369565"/>
                <a:gd name="connsiteY0" fmla="*/ 0 h 409761"/>
                <a:gd name="connsiteX1" fmla="*/ 369565 w 369565"/>
                <a:gd name="connsiteY1" fmla="*/ 85725 h 409761"/>
                <a:gd name="connsiteX2" fmla="*/ 369565 w 369565"/>
                <a:gd name="connsiteY2" fmla="*/ 409761 h 409761"/>
                <a:gd name="connsiteX3" fmla="*/ 9525 w 369565"/>
                <a:gd name="connsiteY3" fmla="*/ 409761 h 409761"/>
                <a:gd name="connsiteX4" fmla="*/ 0 w 369565"/>
                <a:gd name="connsiteY4" fmla="*/ 0 h 409761"/>
                <a:gd name="connsiteX0" fmla="*/ 0 w 398140"/>
                <a:gd name="connsiteY0" fmla="*/ 9525 h 419286"/>
                <a:gd name="connsiteX1" fmla="*/ 398140 w 398140"/>
                <a:gd name="connsiteY1" fmla="*/ 0 h 419286"/>
                <a:gd name="connsiteX2" fmla="*/ 369565 w 398140"/>
                <a:gd name="connsiteY2" fmla="*/ 419286 h 419286"/>
                <a:gd name="connsiteX3" fmla="*/ 9525 w 398140"/>
                <a:gd name="connsiteY3" fmla="*/ 419286 h 419286"/>
                <a:gd name="connsiteX4" fmla="*/ 0 w 398140"/>
                <a:gd name="connsiteY4" fmla="*/ 9525 h 419286"/>
                <a:gd name="connsiteX0" fmla="*/ 0 w 436240"/>
                <a:gd name="connsiteY0" fmla="*/ 9525 h 419286"/>
                <a:gd name="connsiteX1" fmla="*/ 398140 w 436240"/>
                <a:gd name="connsiteY1" fmla="*/ 0 h 419286"/>
                <a:gd name="connsiteX2" fmla="*/ 436240 w 436240"/>
                <a:gd name="connsiteY2" fmla="*/ 400236 h 419286"/>
                <a:gd name="connsiteX3" fmla="*/ 9525 w 436240"/>
                <a:gd name="connsiteY3" fmla="*/ 419286 h 419286"/>
                <a:gd name="connsiteX4" fmla="*/ 0 w 436240"/>
                <a:gd name="connsiteY4" fmla="*/ 9525 h 419286"/>
                <a:gd name="connsiteX0" fmla="*/ 133350 w 569590"/>
                <a:gd name="connsiteY0" fmla="*/ 9525 h 400236"/>
                <a:gd name="connsiteX1" fmla="*/ 531490 w 569590"/>
                <a:gd name="connsiteY1" fmla="*/ 0 h 400236"/>
                <a:gd name="connsiteX2" fmla="*/ 569590 w 569590"/>
                <a:gd name="connsiteY2" fmla="*/ 400236 h 400236"/>
                <a:gd name="connsiteX3" fmla="*/ 0 w 569590"/>
                <a:gd name="connsiteY3" fmla="*/ 390711 h 400236"/>
                <a:gd name="connsiteX4" fmla="*/ 133350 w 569590"/>
                <a:gd name="connsiteY4" fmla="*/ 9525 h 400236"/>
                <a:gd name="connsiteX0" fmla="*/ 133350 w 626740"/>
                <a:gd name="connsiteY0" fmla="*/ 9525 h 419286"/>
                <a:gd name="connsiteX1" fmla="*/ 531490 w 626740"/>
                <a:gd name="connsiteY1" fmla="*/ 0 h 419286"/>
                <a:gd name="connsiteX2" fmla="*/ 626740 w 626740"/>
                <a:gd name="connsiteY2" fmla="*/ 419286 h 419286"/>
                <a:gd name="connsiteX3" fmla="*/ 0 w 626740"/>
                <a:gd name="connsiteY3" fmla="*/ 390711 h 419286"/>
                <a:gd name="connsiteX4" fmla="*/ 133350 w 626740"/>
                <a:gd name="connsiteY4" fmla="*/ 9525 h 419286"/>
                <a:gd name="connsiteX0" fmla="*/ 161925 w 655315"/>
                <a:gd name="connsiteY0" fmla="*/ 9525 h 419286"/>
                <a:gd name="connsiteX1" fmla="*/ 560065 w 655315"/>
                <a:gd name="connsiteY1" fmla="*/ 0 h 419286"/>
                <a:gd name="connsiteX2" fmla="*/ 655315 w 655315"/>
                <a:gd name="connsiteY2" fmla="*/ 419286 h 419286"/>
                <a:gd name="connsiteX3" fmla="*/ 0 w 655315"/>
                <a:gd name="connsiteY3" fmla="*/ 409761 h 419286"/>
                <a:gd name="connsiteX4" fmla="*/ 161925 w 655315"/>
                <a:gd name="connsiteY4" fmla="*/ 9525 h 419286"/>
                <a:gd name="connsiteX0" fmla="*/ 161925 w 655315"/>
                <a:gd name="connsiteY0" fmla="*/ 322868 h 732629"/>
                <a:gd name="connsiteX1" fmla="*/ 560065 w 655315"/>
                <a:gd name="connsiteY1" fmla="*/ 313343 h 732629"/>
                <a:gd name="connsiteX2" fmla="*/ 584862 w 655315"/>
                <a:gd name="connsiteY2" fmla="*/ 3164 h 732629"/>
                <a:gd name="connsiteX3" fmla="*/ 655315 w 655315"/>
                <a:gd name="connsiteY3" fmla="*/ 732629 h 732629"/>
                <a:gd name="connsiteX4" fmla="*/ 0 w 655315"/>
                <a:gd name="connsiteY4" fmla="*/ 723104 h 732629"/>
                <a:gd name="connsiteX5" fmla="*/ 161925 w 655315"/>
                <a:gd name="connsiteY5" fmla="*/ 322868 h 732629"/>
                <a:gd name="connsiteX0" fmla="*/ 161925 w 655315"/>
                <a:gd name="connsiteY0" fmla="*/ 0 h 759170"/>
                <a:gd name="connsiteX1" fmla="*/ 560065 w 655315"/>
                <a:gd name="connsiteY1" fmla="*/ 339884 h 759170"/>
                <a:gd name="connsiteX2" fmla="*/ 584862 w 655315"/>
                <a:gd name="connsiteY2" fmla="*/ 29705 h 759170"/>
                <a:gd name="connsiteX3" fmla="*/ 655315 w 655315"/>
                <a:gd name="connsiteY3" fmla="*/ 759170 h 759170"/>
                <a:gd name="connsiteX4" fmla="*/ 0 w 655315"/>
                <a:gd name="connsiteY4" fmla="*/ 749645 h 759170"/>
                <a:gd name="connsiteX5" fmla="*/ 161925 w 655315"/>
                <a:gd name="connsiteY5" fmla="*/ 0 h 75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5315" h="759170">
                  <a:moveTo>
                    <a:pt x="161925" y="0"/>
                  </a:moveTo>
                  <a:lnTo>
                    <a:pt x="560065" y="339884"/>
                  </a:lnTo>
                  <a:cubicBezTo>
                    <a:pt x="566424" y="382079"/>
                    <a:pt x="578503" y="-12490"/>
                    <a:pt x="584862" y="29705"/>
                  </a:cubicBezTo>
                  <a:lnTo>
                    <a:pt x="655315" y="759170"/>
                  </a:lnTo>
                  <a:lnTo>
                    <a:pt x="0" y="749645"/>
                  </a:lnTo>
                  <a:lnTo>
                    <a:pt x="1619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683568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趨於理想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366215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趨於現實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3391855" y="2060848"/>
            <a:ext cx="2404281" cy="2952328"/>
            <a:chOff x="287102" y="1894543"/>
            <a:chExt cx="2404281" cy="2804710"/>
          </a:xfrm>
        </p:grpSpPr>
        <p:sp>
          <p:nvSpPr>
            <p:cNvPr id="27" name="橢圓 26"/>
            <p:cNvSpPr/>
            <p:nvPr/>
          </p:nvSpPr>
          <p:spPr>
            <a:xfrm flipV="1">
              <a:off x="1403648" y="1894543"/>
              <a:ext cx="163996" cy="166305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接點 27"/>
            <p:cNvCxnSpPr>
              <a:stCxn id="27" idx="0"/>
              <a:endCxn id="29" idx="0"/>
            </p:cNvCxnSpPr>
            <p:nvPr/>
          </p:nvCxnSpPr>
          <p:spPr>
            <a:xfrm>
              <a:off x="1485646" y="2060848"/>
              <a:ext cx="3597" cy="127025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圓角矩形 28"/>
            <p:cNvSpPr/>
            <p:nvPr/>
          </p:nvSpPr>
          <p:spPr>
            <a:xfrm>
              <a:off x="287102" y="3331102"/>
              <a:ext cx="2404281" cy="1368151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給定維安人力資源</a:t>
              </a:r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之最佳巡邏數學模式</a:t>
              </a: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6128159" y="2060848"/>
            <a:ext cx="2404281" cy="3672408"/>
            <a:chOff x="287102" y="1894543"/>
            <a:chExt cx="2404281" cy="3488790"/>
          </a:xfrm>
        </p:grpSpPr>
        <p:sp>
          <p:nvSpPr>
            <p:cNvPr id="37" name="橢圓 36"/>
            <p:cNvSpPr/>
            <p:nvPr/>
          </p:nvSpPr>
          <p:spPr>
            <a:xfrm flipV="1">
              <a:off x="1403648" y="1894543"/>
              <a:ext cx="163996" cy="166305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8" name="直線接點 37"/>
            <p:cNvCxnSpPr>
              <a:stCxn id="37" idx="0"/>
              <a:endCxn id="39" idx="0"/>
            </p:cNvCxnSpPr>
            <p:nvPr/>
          </p:nvCxnSpPr>
          <p:spPr>
            <a:xfrm>
              <a:off x="1485646" y="2060848"/>
              <a:ext cx="3597" cy="195433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圓角矩形 38"/>
            <p:cNvSpPr/>
            <p:nvPr/>
          </p:nvSpPr>
          <p:spPr>
            <a:xfrm>
              <a:off x="287102" y="4015182"/>
              <a:ext cx="2404281" cy="1368151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同時考慮</a:t>
              </a:r>
              <a:r>
                <a:rPr lang="zh-TW" altLang="en-US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攻擊者</a:t>
              </a:r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和</a:t>
              </a:r>
              <a:r>
                <a:rPr lang="zh-TW" altLang="en-US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給定之維安人力</a:t>
              </a:r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之最佳巡邏數學模式</a:t>
              </a: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655551" y="2060848"/>
            <a:ext cx="2404281" cy="2232249"/>
            <a:chOff x="287102" y="1894543"/>
            <a:chExt cx="2404281" cy="2120634"/>
          </a:xfrm>
        </p:grpSpPr>
        <p:sp>
          <p:nvSpPr>
            <p:cNvPr id="41" name="橢圓 40"/>
            <p:cNvSpPr/>
            <p:nvPr/>
          </p:nvSpPr>
          <p:spPr>
            <a:xfrm flipV="1">
              <a:off x="1403648" y="1894543"/>
              <a:ext cx="163996" cy="166305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2" name="直線接點 41"/>
            <p:cNvCxnSpPr>
              <a:stCxn id="41" idx="0"/>
              <a:endCxn id="43" idx="0"/>
            </p:cNvCxnSpPr>
            <p:nvPr/>
          </p:nvCxnSpPr>
          <p:spPr>
            <a:xfrm>
              <a:off x="1485646" y="2060848"/>
              <a:ext cx="3597" cy="58617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圓角矩形 42"/>
            <p:cNvSpPr/>
            <p:nvPr/>
          </p:nvSpPr>
          <p:spPr>
            <a:xfrm>
              <a:off x="287102" y="2647026"/>
              <a:ext cx="2404281" cy="1368151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TW" altLang="zh-TW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理想安全運輸</a:t>
              </a:r>
              <a:r>
                <a:rPr lang="zh-TW" altLang="zh-TW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系統之</a:t>
              </a:r>
              <a:r>
                <a:rPr lang="zh-TW" altLang="zh-TW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最少維安人數</a:t>
              </a:r>
              <a:r>
                <a:rPr lang="zh-TW" altLang="zh-TW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巡邏數學模式</a:t>
              </a:r>
              <a:endPara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1001397" y="4484369"/>
            <a:ext cx="1712590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不分等級</a:t>
            </a:r>
          </a:p>
        </p:txBody>
      </p:sp>
      <p:sp>
        <p:nvSpPr>
          <p:cNvPr id="45" name="矩形 44"/>
          <p:cNvSpPr/>
          <p:nvPr/>
        </p:nvSpPr>
        <p:spPr>
          <a:xfrm>
            <a:off x="997800" y="5140825"/>
            <a:ext cx="1712590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區分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等級</a:t>
            </a:r>
          </a:p>
        </p:txBody>
      </p:sp>
      <p:sp>
        <p:nvSpPr>
          <p:cNvPr id="46" name="矩形 45"/>
          <p:cNvSpPr/>
          <p:nvPr/>
        </p:nvSpPr>
        <p:spPr>
          <a:xfrm>
            <a:off x="3737701" y="5100832"/>
            <a:ext cx="1712590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不分等級</a:t>
            </a:r>
          </a:p>
        </p:txBody>
      </p:sp>
      <p:sp>
        <p:nvSpPr>
          <p:cNvPr id="47" name="矩形 46"/>
          <p:cNvSpPr/>
          <p:nvPr/>
        </p:nvSpPr>
        <p:spPr>
          <a:xfrm>
            <a:off x="3734104" y="5757288"/>
            <a:ext cx="1712590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區</a:t>
            </a:r>
            <a:r>
              <a:rPr lang="zh-TW" altLang="en-US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分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等級</a:t>
            </a:r>
          </a:p>
        </p:txBody>
      </p:sp>
    </p:spTree>
    <p:extLst>
      <p:ext uri="{BB962C8B-B14F-4D97-AF65-F5344CB8AC3E}">
        <p14:creationId xmlns:p14="http://schemas.microsoft.com/office/powerpoint/2010/main" val="87036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維安人員等級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83568" y="1652310"/>
            <a:ext cx="738664" cy="17766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vert="eaVert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accent3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不分等級</a:t>
            </a:r>
            <a:endParaRPr lang="zh-TW" altLang="en-US" sz="2400" dirty="0">
              <a:solidFill>
                <a:schemeClr val="accent3">
                  <a:lumMod val="50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83568" y="4104754"/>
            <a:ext cx="738664" cy="16561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vert="eaVert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區分等級</a:t>
            </a:r>
            <a:endParaRPr lang="zh-TW" altLang="en-US" sz="2400" dirty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1822015" y="1622886"/>
            <a:ext cx="6624736" cy="18722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每一位</a:t>
            </a:r>
            <a:r>
              <a:rPr lang="zh-TW" altLang="en-US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維安</a:t>
            </a: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人員巡邏任何時段車站或列車皆能保證其安全性</a:t>
            </a:r>
            <a:endParaRPr lang="zh-TW" altLang="en-US" sz="2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799891" y="3996742"/>
            <a:ext cx="6624736" cy="18722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區分</a:t>
            </a:r>
            <a:r>
              <a:rPr lang="zh-TW" altLang="en-US" sz="2400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警察</a:t>
            </a: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和</a:t>
            </a:r>
            <a:r>
              <a:rPr lang="zh-TW" altLang="en-US" sz="2400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保全</a:t>
            </a:r>
            <a:r>
              <a:rPr lang="en-US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假設警察維安能力優於保全</a:t>
            </a:r>
            <a:r>
              <a:rPr lang="en-US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)</a:t>
            </a:r>
          </a:p>
          <a:p>
            <a:r>
              <a:rPr lang="en-US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e</a:t>
            </a:r>
            <a:r>
              <a:rPr lang="en-US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x: </a:t>
            </a: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某些高維安需求的時段車站或列車</a:t>
            </a:r>
            <a:r>
              <a:rPr lang="en-US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,</a:t>
            </a: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需要</a:t>
            </a:r>
            <a:r>
              <a:rPr lang="zh-TW" altLang="en-US" sz="2400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一名警察</a:t>
            </a: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或</a:t>
            </a:r>
            <a:r>
              <a:rPr lang="zh-TW" altLang="en-US" sz="2400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二名保全</a:t>
            </a: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才能保證其安全</a:t>
            </a:r>
            <a:endParaRPr lang="en-US" altLang="zh-TW" sz="2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827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理想安全</a:t>
            </a:r>
            <a:r>
              <a:rPr lang="zh-TW" altLang="en-US" dirty="0"/>
              <a:t>運輸系統</a:t>
            </a:r>
            <a:r>
              <a:rPr lang="en-US" altLang="zh-TW" dirty="0"/>
              <a:t>—</a:t>
            </a:r>
            <a:r>
              <a:rPr lang="zh-TW" altLang="en-US" dirty="0"/>
              <a:t>維安人員</a:t>
            </a:r>
            <a:r>
              <a:rPr lang="zh-TW" altLang="en-US" dirty="0">
                <a:solidFill>
                  <a:srgbClr val="C00000"/>
                </a:solidFill>
              </a:rPr>
              <a:t>同等級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655551" y="1556792"/>
            <a:ext cx="2404281" cy="2736305"/>
            <a:chOff x="655551" y="1556792"/>
            <a:chExt cx="2404281" cy="2736305"/>
          </a:xfrm>
        </p:grpSpPr>
        <p:sp>
          <p:nvSpPr>
            <p:cNvPr id="4" name="文字方塊 3"/>
            <p:cNvSpPr txBox="1"/>
            <p:nvPr/>
          </p:nvSpPr>
          <p:spPr>
            <a:xfrm>
              <a:off x="683568" y="155679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趨於理想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" name="向右箭號 4"/>
            <p:cNvSpPr/>
            <p:nvPr/>
          </p:nvSpPr>
          <p:spPr>
            <a:xfrm flipH="1">
              <a:off x="683568" y="2024843"/>
              <a:ext cx="2232248" cy="252029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" name="群組 5"/>
            <p:cNvGrpSpPr/>
            <p:nvPr/>
          </p:nvGrpSpPr>
          <p:grpSpPr>
            <a:xfrm>
              <a:off x="655551" y="2060848"/>
              <a:ext cx="2404281" cy="2232249"/>
              <a:chOff x="287102" y="1894543"/>
              <a:chExt cx="2404281" cy="2120634"/>
            </a:xfrm>
          </p:grpSpPr>
          <p:sp>
            <p:nvSpPr>
              <p:cNvPr id="7" name="橢圓 6"/>
              <p:cNvSpPr/>
              <p:nvPr/>
            </p:nvSpPr>
            <p:spPr>
              <a:xfrm flipV="1">
                <a:off x="1403648" y="1894543"/>
                <a:ext cx="163996" cy="166305"/>
              </a:xfrm>
              <a:prstGeom prst="ellips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" name="直線接點 7"/>
              <p:cNvCxnSpPr>
                <a:stCxn id="7" idx="0"/>
                <a:endCxn id="9" idx="0"/>
              </p:cNvCxnSpPr>
              <p:nvPr/>
            </p:nvCxnSpPr>
            <p:spPr>
              <a:xfrm>
                <a:off x="1485646" y="2060848"/>
                <a:ext cx="3597" cy="586178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9" name="圓角矩形 8"/>
              <p:cNvSpPr/>
              <p:nvPr/>
            </p:nvSpPr>
            <p:spPr>
              <a:xfrm>
                <a:off x="287102" y="2647026"/>
                <a:ext cx="2404281" cy="1368151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zh-TW" dirty="0">
                    <a:solidFill>
                      <a:srgbClr val="0070C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理想安全運輸</a:t>
                </a:r>
                <a:r>
                  <a:rPr lang="zh-TW" altLang="zh-TW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系統之</a:t>
                </a:r>
                <a:r>
                  <a:rPr lang="zh-TW" altLang="zh-TW" dirty="0">
                    <a:solidFill>
                      <a:srgbClr val="0070C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最少維安人數</a:t>
                </a:r>
                <a:r>
                  <a:rPr lang="zh-TW" altLang="zh-TW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巡邏數學模式</a:t>
                </a:r>
                <a:endPara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  <p:grpSp>
        <p:nvGrpSpPr>
          <p:cNvPr id="21" name="群組 20"/>
          <p:cNvGrpSpPr/>
          <p:nvPr/>
        </p:nvGrpSpPr>
        <p:grpSpPr>
          <a:xfrm>
            <a:off x="2474729" y="1556792"/>
            <a:ext cx="6057711" cy="4176464"/>
            <a:chOff x="2474729" y="1556792"/>
            <a:chExt cx="6057711" cy="4176464"/>
          </a:xfrm>
        </p:grpSpPr>
        <p:sp>
          <p:nvSpPr>
            <p:cNvPr id="11" name="向右箭號 10"/>
            <p:cNvSpPr/>
            <p:nvPr/>
          </p:nvSpPr>
          <p:spPr>
            <a:xfrm>
              <a:off x="2474729" y="2024843"/>
              <a:ext cx="5985704" cy="252029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366215" y="155679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趨於現實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13" name="群組 12"/>
            <p:cNvGrpSpPr/>
            <p:nvPr/>
          </p:nvGrpSpPr>
          <p:grpSpPr>
            <a:xfrm>
              <a:off x="3391855" y="2060848"/>
              <a:ext cx="2404281" cy="2952328"/>
              <a:chOff x="287102" y="1894543"/>
              <a:chExt cx="2404281" cy="2804710"/>
            </a:xfrm>
          </p:grpSpPr>
          <p:sp>
            <p:nvSpPr>
              <p:cNvPr id="14" name="橢圓 13"/>
              <p:cNvSpPr/>
              <p:nvPr/>
            </p:nvSpPr>
            <p:spPr>
              <a:xfrm flipV="1">
                <a:off x="1403648" y="1894543"/>
                <a:ext cx="163996" cy="166305"/>
              </a:xfrm>
              <a:prstGeom prst="ellips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" name="直線接點 14"/>
              <p:cNvCxnSpPr>
                <a:stCxn id="14" idx="0"/>
                <a:endCxn id="16" idx="0"/>
              </p:cNvCxnSpPr>
              <p:nvPr/>
            </p:nvCxnSpPr>
            <p:spPr>
              <a:xfrm>
                <a:off x="1485646" y="2060848"/>
                <a:ext cx="3597" cy="1270254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" name="圓角矩形 15"/>
              <p:cNvSpPr/>
              <p:nvPr/>
            </p:nvSpPr>
            <p:spPr>
              <a:xfrm>
                <a:off x="287102" y="3331102"/>
                <a:ext cx="2404281" cy="1368151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dirty="0">
                    <a:solidFill>
                      <a:srgbClr val="0070C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給定維安人力資源</a:t>
                </a:r>
                <a:r>
                  <a:rPr lang="zh-TW" altLang="en-US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之最佳巡邏數學模式</a:t>
                </a:r>
              </a:p>
            </p:txBody>
          </p:sp>
        </p:grpSp>
        <p:grpSp>
          <p:nvGrpSpPr>
            <p:cNvPr id="17" name="群組 16"/>
            <p:cNvGrpSpPr/>
            <p:nvPr/>
          </p:nvGrpSpPr>
          <p:grpSpPr>
            <a:xfrm>
              <a:off x="6128159" y="2060848"/>
              <a:ext cx="2404281" cy="3672408"/>
              <a:chOff x="287102" y="1894543"/>
              <a:chExt cx="2404281" cy="3488790"/>
            </a:xfrm>
          </p:grpSpPr>
          <p:sp>
            <p:nvSpPr>
              <p:cNvPr id="18" name="橢圓 17"/>
              <p:cNvSpPr/>
              <p:nvPr/>
            </p:nvSpPr>
            <p:spPr>
              <a:xfrm flipV="1">
                <a:off x="1403648" y="1894543"/>
                <a:ext cx="163996" cy="166305"/>
              </a:xfrm>
              <a:prstGeom prst="ellips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9" name="直線接點 18"/>
              <p:cNvCxnSpPr>
                <a:stCxn id="18" idx="0"/>
                <a:endCxn id="20" idx="0"/>
              </p:cNvCxnSpPr>
              <p:nvPr/>
            </p:nvCxnSpPr>
            <p:spPr>
              <a:xfrm>
                <a:off x="1485646" y="2060848"/>
                <a:ext cx="3597" cy="1954334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" name="圓角矩形 19"/>
              <p:cNvSpPr/>
              <p:nvPr/>
            </p:nvSpPr>
            <p:spPr>
              <a:xfrm>
                <a:off x="287102" y="4015182"/>
                <a:ext cx="2404281" cy="1368151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同時考慮</a:t>
                </a:r>
                <a:r>
                  <a:rPr lang="zh-TW" altLang="en-US" dirty="0">
                    <a:solidFill>
                      <a:srgbClr val="0070C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攻擊者</a:t>
                </a:r>
                <a:r>
                  <a:rPr lang="zh-TW" altLang="en-US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和</a:t>
                </a:r>
                <a:r>
                  <a:rPr lang="zh-TW" altLang="en-US" dirty="0">
                    <a:solidFill>
                      <a:srgbClr val="0070C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給定之維安人力</a:t>
                </a:r>
                <a:r>
                  <a:rPr lang="zh-TW" altLang="en-US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之最佳巡邏數學模式</a:t>
                </a:r>
              </a:p>
            </p:txBody>
          </p:sp>
        </p:grpSp>
      </p:grpSp>
      <p:grpSp>
        <p:nvGrpSpPr>
          <p:cNvPr id="22" name="群組 21"/>
          <p:cNvGrpSpPr/>
          <p:nvPr/>
        </p:nvGrpSpPr>
        <p:grpSpPr>
          <a:xfrm>
            <a:off x="2051720" y="1484784"/>
            <a:ext cx="4752528" cy="3528393"/>
            <a:chOff x="-496577" y="1556792"/>
            <a:chExt cx="4752528" cy="3240361"/>
          </a:xfrm>
        </p:grpSpPr>
        <p:sp>
          <p:nvSpPr>
            <p:cNvPr id="23" name="文字方塊 22"/>
            <p:cNvSpPr txBox="1"/>
            <p:nvPr/>
          </p:nvSpPr>
          <p:spPr>
            <a:xfrm>
              <a:off x="683568" y="155679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趨於理想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4" name="向右箭號 23"/>
            <p:cNvSpPr/>
            <p:nvPr/>
          </p:nvSpPr>
          <p:spPr>
            <a:xfrm flipH="1">
              <a:off x="683568" y="2024843"/>
              <a:ext cx="2232248" cy="252029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5" name="群組 24"/>
            <p:cNvGrpSpPr/>
            <p:nvPr/>
          </p:nvGrpSpPr>
          <p:grpSpPr>
            <a:xfrm>
              <a:off x="-496577" y="2060848"/>
              <a:ext cx="4752528" cy="2736305"/>
              <a:chOff x="-865026" y="1894543"/>
              <a:chExt cx="4752528" cy="2599487"/>
            </a:xfrm>
          </p:grpSpPr>
          <p:sp>
            <p:nvSpPr>
              <p:cNvPr id="26" name="橢圓 25"/>
              <p:cNvSpPr/>
              <p:nvPr/>
            </p:nvSpPr>
            <p:spPr>
              <a:xfrm flipV="1">
                <a:off x="1403648" y="1894543"/>
                <a:ext cx="163996" cy="166305"/>
              </a:xfrm>
              <a:prstGeom prst="ellips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7" name="直線接點 26"/>
              <p:cNvCxnSpPr>
                <a:stCxn id="26" idx="0"/>
                <a:endCxn id="28" idx="0"/>
              </p:cNvCxnSpPr>
              <p:nvPr/>
            </p:nvCxnSpPr>
            <p:spPr>
              <a:xfrm>
                <a:off x="1485646" y="2060848"/>
                <a:ext cx="25592" cy="586178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8" name="圓角矩形 27"/>
              <p:cNvSpPr/>
              <p:nvPr/>
            </p:nvSpPr>
            <p:spPr>
              <a:xfrm>
                <a:off x="-865026" y="2647026"/>
                <a:ext cx="4752528" cy="1847004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zh-TW" sz="2400" dirty="0">
                    <a:solidFill>
                      <a:srgbClr val="0070C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理想安全運輸</a:t>
                </a:r>
                <a:r>
                  <a:rPr lang="zh-TW" altLang="zh-TW" sz="2400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系統之</a:t>
                </a:r>
                <a:r>
                  <a:rPr lang="zh-TW" altLang="zh-TW" sz="2400" dirty="0">
                    <a:solidFill>
                      <a:srgbClr val="0070C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最少維安人數</a:t>
                </a:r>
                <a:r>
                  <a:rPr lang="zh-TW" altLang="zh-TW" sz="2400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巡邏數學模式</a:t>
                </a:r>
                <a:endPara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  <p:sp>
        <p:nvSpPr>
          <p:cNvPr id="30" name="矩形 29"/>
          <p:cNvSpPr/>
          <p:nvPr/>
        </p:nvSpPr>
        <p:spPr>
          <a:xfrm>
            <a:off x="3549694" y="5085184"/>
            <a:ext cx="1712590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不分等級</a:t>
            </a:r>
          </a:p>
        </p:txBody>
      </p:sp>
    </p:spTree>
    <p:extLst>
      <p:ext uri="{BB962C8B-B14F-4D97-AF65-F5344CB8AC3E}">
        <p14:creationId xmlns:p14="http://schemas.microsoft.com/office/powerpoint/2010/main" val="341182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理想安全</a:t>
            </a:r>
            <a:r>
              <a:rPr lang="zh-TW" altLang="en-US" dirty="0"/>
              <a:t>運輸系統</a:t>
            </a:r>
            <a:r>
              <a:rPr lang="en-US" altLang="zh-TW" dirty="0"/>
              <a:t>—</a:t>
            </a:r>
            <a:r>
              <a:rPr lang="zh-TW" altLang="en-US" dirty="0"/>
              <a:t>維安人員</a:t>
            </a:r>
            <a:r>
              <a:rPr lang="zh-TW" altLang="en-US" dirty="0">
                <a:solidFill>
                  <a:srgbClr val="C00000"/>
                </a:solidFill>
              </a:rPr>
              <a:t>同等級</a:t>
            </a:r>
            <a:endParaRPr lang="zh-TW" altLang="en-US" dirty="0"/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12" y="1700808"/>
            <a:ext cx="47244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869160"/>
            <a:ext cx="376237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87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理想安全</a:t>
            </a:r>
            <a:r>
              <a:rPr lang="zh-TW" altLang="en-US" dirty="0" smtClean="0"/>
              <a:t>運輸系統</a:t>
            </a:r>
            <a:r>
              <a:rPr lang="en-US" altLang="zh-TW" dirty="0" smtClean="0"/>
              <a:t>—</a:t>
            </a:r>
            <a:r>
              <a:rPr lang="zh-TW" altLang="en-US" dirty="0" smtClean="0"/>
              <a:t>維安人員</a:t>
            </a:r>
            <a:r>
              <a:rPr lang="zh-TW" altLang="en-US" dirty="0" smtClean="0">
                <a:solidFill>
                  <a:srgbClr val="C00000"/>
                </a:solidFill>
              </a:rPr>
              <a:t>同等級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3528" y="6381328"/>
            <a:ext cx="8820472" cy="416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16768" y="1381611"/>
            <a:ext cx="4860032" cy="5431765"/>
            <a:chOff x="0" y="1378744"/>
            <a:chExt cx="4860032" cy="5431765"/>
          </a:xfrm>
        </p:grpSpPr>
        <p:sp>
          <p:nvSpPr>
            <p:cNvPr id="30" name="矩形 29"/>
            <p:cNvSpPr/>
            <p:nvPr/>
          </p:nvSpPr>
          <p:spPr>
            <a:xfrm>
              <a:off x="0" y="1378744"/>
              <a:ext cx="4860032" cy="854915"/>
            </a:xfrm>
            <a:prstGeom prst="rect">
              <a:avLst/>
            </a:prstGeom>
            <a:solidFill>
              <a:schemeClr val="dk1">
                <a:alpha val="88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0" y="2733437"/>
              <a:ext cx="4860032" cy="4077072"/>
            </a:xfrm>
            <a:prstGeom prst="rect">
              <a:avLst/>
            </a:prstGeom>
            <a:solidFill>
              <a:schemeClr val="dk1">
                <a:alpha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0" y="2276872"/>
              <a:ext cx="486003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5" name="Rectangle 43"/>
          <p:cNvSpPr>
            <a:spLocks noChangeArrowheads="1"/>
          </p:cNvSpPr>
          <p:nvPr/>
        </p:nvSpPr>
        <p:spPr bwMode="auto">
          <a:xfrm>
            <a:off x="0" y="349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7" name="Rectangle 45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0" name="Rectangle 46"/>
          <p:cNvSpPr>
            <a:spLocks noChangeArrowheads="1"/>
          </p:cNvSpPr>
          <p:nvPr/>
        </p:nvSpPr>
        <p:spPr bwMode="auto">
          <a:xfrm>
            <a:off x="152400" y="501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1" name="Rectangle 48"/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3" name="Rectangle 49"/>
          <p:cNvSpPr>
            <a:spLocks noChangeArrowheads="1"/>
          </p:cNvSpPr>
          <p:nvPr/>
        </p:nvSpPr>
        <p:spPr bwMode="auto">
          <a:xfrm>
            <a:off x="304800" y="654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4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5172" name="Picture 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15657"/>
            <a:ext cx="4155770" cy="540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4" descr="C:\Users\ilin\AppData\Local\Microsoft\Windows\Temporary Internet Files\Content.IE5\POTTT47K\MC900242165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268760"/>
            <a:ext cx="548891" cy="80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/>
          <p:cNvSpPr/>
          <p:nvPr/>
        </p:nvSpPr>
        <p:spPr>
          <a:xfrm>
            <a:off x="0" y="2204863"/>
            <a:ext cx="4895528" cy="538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Rectangle 27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933834"/>
              </p:ext>
            </p:extLst>
          </p:nvPr>
        </p:nvGraphicFramePr>
        <p:xfrm>
          <a:off x="141412" y="2348880"/>
          <a:ext cx="4646612" cy="339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1" name="Equation" r:id="rId5" imgW="2019240" imgH="1473120" progId="Equation.DSMT4">
                  <p:embed/>
                </p:oleObj>
              </mc:Choice>
              <mc:Fallback>
                <p:oleObj name="Equation" r:id="rId5" imgW="2019240" imgH="1473120" progId="Equation.DSMT4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12" y="2348880"/>
                        <a:ext cx="4646612" cy="339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圓角矩形 13"/>
          <p:cNvSpPr/>
          <p:nvPr/>
        </p:nvSpPr>
        <p:spPr>
          <a:xfrm>
            <a:off x="611560" y="3717032"/>
            <a:ext cx="3528392" cy="17746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每條列車節線上</a:t>
            </a: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都要有人，最小</a:t>
            </a:r>
            <a:r>
              <a:rPr lang="zh-TW" altLang="en-US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化維安人員人數</a:t>
            </a:r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187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>
                <a:solidFill>
                  <a:schemeClr val="tx1"/>
                </a:solidFill>
              </a:rPr>
              <a:t>研究動機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251" y="1711349"/>
            <a:ext cx="4058701" cy="4525963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latin typeface="Times New Roman" pitchFamily="18" charset="0"/>
                <a:cs typeface="Times New Roman" pitchFamily="18" charset="0"/>
              </a:rPr>
              <a:t>軌道運輸</a:t>
            </a:r>
            <a:r>
              <a:rPr lang="zh-TW" altLang="zh-TW" dirty="0" smtClean="0"/>
              <a:t>固定</a:t>
            </a:r>
            <a:r>
              <a:rPr lang="zh-TW" altLang="zh-TW" dirty="0" smtClean="0">
                <a:solidFill>
                  <a:srgbClr val="0070C0"/>
                </a:solidFill>
              </a:rPr>
              <a:t>路線</a:t>
            </a:r>
            <a:r>
              <a:rPr lang="en-US" altLang="zh-TW" dirty="0" smtClean="0">
                <a:solidFill>
                  <a:srgbClr val="0070C0"/>
                </a:solidFill>
              </a:rPr>
              <a:t>,</a:t>
            </a:r>
            <a:r>
              <a:rPr lang="zh-TW" altLang="zh-TW" dirty="0" smtClean="0">
                <a:solidFill>
                  <a:srgbClr val="0070C0"/>
                </a:solidFill>
              </a:rPr>
              <a:t>班次</a:t>
            </a:r>
            <a:r>
              <a:rPr lang="en-US" altLang="zh-TW" dirty="0">
                <a:solidFill>
                  <a:srgbClr val="0070C0"/>
                </a:solidFill>
              </a:rPr>
              <a:t>,</a:t>
            </a:r>
            <a:r>
              <a:rPr lang="zh-TW" altLang="zh-TW" dirty="0" smtClean="0">
                <a:solidFill>
                  <a:srgbClr val="0070C0"/>
                </a:solidFill>
              </a:rPr>
              <a:t>車站</a:t>
            </a:r>
            <a:endParaRPr lang="en-US" altLang="zh-TW" dirty="0">
              <a:solidFill>
                <a:srgbClr val="0070C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0033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zh-TW" altLang="en-US" dirty="0"/>
              <a:t>巡邏方式將受限於班</a:t>
            </a:r>
            <a:r>
              <a:rPr lang="zh-TW" altLang="en-US" dirty="0" smtClean="0"/>
              <a:t>表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en-US" altLang="zh-TW" dirty="0" smtClean="0"/>
              <a:t>   </a:t>
            </a:r>
            <a:r>
              <a:rPr lang="zh-TW" altLang="en-US" dirty="0" smtClean="0"/>
              <a:t>與路線</a:t>
            </a:r>
            <a:endParaRPr lang="en-US" altLang="zh-TW" dirty="0" smtClean="0"/>
          </a:p>
          <a:p>
            <a:pPr lvl="1"/>
            <a:endParaRPr lang="en-US" altLang="zh-TW" dirty="0" smtClean="0">
              <a:solidFill>
                <a:schemeClr val="tx2"/>
              </a:solidFill>
            </a:endParaRPr>
          </a:p>
          <a:p>
            <a:r>
              <a:rPr lang="zh-TW" altLang="en-US" dirty="0" smtClean="0">
                <a:latin typeface="Times New Roman" pitchFamily="18" charset="0"/>
                <a:cs typeface="Times New Roman" pitchFamily="18" charset="0"/>
              </a:rPr>
              <a:t>軌道運輸</a:t>
            </a:r>
            <a:r>
              <a:rPr lang="zh-TW" altLang="zh-TW" dirty="0" smtClean="0">
                <a:latin typeface="Times New Roman" pitchFamily="18" charset="0"/>
                <a:cs typeface="Times New Roman" pitchFamily="18" charset="0"/>
              </a:rPr>
              <a:t>平均</a:t>
            </a:r>
            <a:r>
              <a:rPr lang="zh-TW" altLang="zh-TW" dirty="0">
                <a:latin typeface="Times New Roman" pitchFamily="18" charset="0"/>
                <a:cs typeface="Times New Roman" pitchFamily="18" charset="0"/>
              </a:rPr>
              <a:t>日運量</a:t>
            </a:r>
            <a:r>
              <a:rPr lang="zh-TW" altLang="en-US" dirty="0" smtClean="0">
                <a:latin typeface="Times New Roman" pitchFamily="18" charset="0"/>
                <a:cs typeface="Times New Roman" pitchFamily="18" charset="0"/>
              </a:rPr>
              <a:t>人次</a:t>
            </a: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zh-TW" alt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TW" altLang="en-US" sz="1600" dirty="0" smtClean="0">
                <a:latin typeface="Times New Roman" pitchFamily="18" charset="0"/>
                <a:cs typeface="Times New Roman" pitchFamily="18" charset="0"/>
              </a:rPr>
              <a:t>     （</a:t>
            </a:r>
            <a:r>
              <a:rPr lang="en-US" altLang="zh-TW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1600" dirty="0">
                <a:latin typeface="Times New Roman" pitchFamily="18" charset="0"/>
                <a:cs typeface="Times New Roman" pitchFamily="18" charset="0"/>
              </a:rPr>
              <a:t>2015</a:t>
            </a:r>
            <a:r>
              <a:rPr lang="zh-TW" altLang="zh-TW" sz="1600" dirty="0">
                <a:latin typeface="Times New Roman" pitchFamily="18" charset="0"/>
                <a:cs typeface="Times New Roman" pitchFamily="18" charset="0"/>
              </a:rPr>
              <a:t>前半年交通部統計資料</a:t>
            </a:r>
            <a:r>
              <a:rPr lang="zh-TW" altLang="en-US" sz="1600" dirty="0"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TW" sz="16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TW" altLang="en-US" dirty="0">
                <a:latin typeface="Times New Roman" pitchFamily="18" charset="0"/>
                <a:cs typeface="Times New Roman" pitchFamily="18" charset="0"/>
              </a:rPr>
              <a:t>台</a:t>
            </a:r>
            <a:r>
              <a:rPr lang="zh-TW" altLang="zh-TW" dirty="0">
                <a:latin typeface="Times New Roman" pitchFamily="18" charset="0"/>
                <a:cs typeface="Times New Roman" pitchFamily="18" charset="0"/>
              </a:rPr>
              <a:t>鐵</a:t>
            </a:r>
            <a:r>
              <a:rPr lang="zh-TW" altLang="en-US" dirty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63</a:t>
            </a:r>
            <a:r>
              <a:rPr lang="zh-TW" altLang="zh-TW" dirty="0">
                <a:latin typeface="Times New Roman" pitchFamily="18" charset="0"/>
                <a:cs typeface="Times New Roman" pitchFamily="18" charset="0"/>
              </a:rPr>
              <a:t>萬</a:t>
            </a:r>
            <a:endParaRPr lang="en-US" altLang="zh-TW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TW" altLang="zh-TW" dirty="0">
                <a:latin typeface="Times New Roman" pitchFamily="18" charset="0"/>
                <a:cs typeface="Times New Roman" pitchFamily="18" charset="0"/>
              </a:rPr>
              <a:t>高捷</a:t>
            </a:r>
            <a:r>
              <a:rPr lang="zh-TW" altLang="en-US" dirty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TW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16</a:t>
            </a:r>
            <a:r>
              <a:rPr lang="zh-TW" altLang="zh-TW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萬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TW" altLang="en-US" dirty="0" smtClean="0">
                <a:latin typeface="Times New Roman" pitchFamily="18" charset="0"/>
                <a:cs typeface="Times New Roman" pitchFamily="18" charset="0"/>
              </a:rPr>
              <a:t>捷運警察</a:t>
            </a:r>
            <a:r>
              <a:rPr lang="en-US" altLang="zh-TW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68</a:t>
            </a:r>
            <a:r>
              <a:rPr lang="zh-TW" alt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人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zh-TW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TW" altLang="zh-TW" dirty="0">
                <a:latin typeface="Times New Roman" pitchFamily="18" charset="0"/>
                <a:cs typeface="Times New Roman" pitchFamily="18" charset="0"/>
              </a:rPr>
              <a:t>北捷</a:t>
            </a:r>
            <a:r>
              <a:rPr lang="zh-TW" altLang="en-US" dirty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TW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196</a:t>
            </a:r>
            <a:r>
              <a:rPr lang="zh-TW" altLang="zh-TW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萬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TW" altLang="en-US" dirty="0" smtClean="0">
                <a:latin typeface="Times New Roman" pitchFamily="18" charset="0"/>
                <a:cs typeface="Times New Roman" pitchFamily="18" charset="0"/>
              </a:rPr>
              <a:t>捷運警察</a:t>
            </a:r>
            <a:r>
              <a:rPr lang="en-US" altLang="zh-TW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128</a:t>
            </a:r>
            <a:r>
              <a:rPr lang="zh-TW" alt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人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zh-TW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200" dirty="0" smtClean="0">
              <a:solidFill>
                <a:srgbClr val="003300"/>
              </a:solidFill>
              <a:latin typeface="Times New Roman" pitchFamily="18" charset="0"/>
              <a:cs typeface="Times New Roman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TW" altLang="en-US" sz="2200" dirty="0" smtClean="0">
                <a:solidFill>
                  <a:srgbClr val="0033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    </a:t>
            </a:r>
            <a:r>
              <a:rPr lang="en-US" altLang="zh-TW" sz="22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</a:t>
            </a:r>
            <a:r>
              <a:rPr lang="zh-TW" altLang="zh-TW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最佳化</a:t>
            </a:r>
            <a:r>
              <a:rPr lang="zh-TW" altLang="zh-TW" sz="22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巡邏</a:t>
            </a:r>
            <a:r>
              <a:rPr lang="zh-TW" altLang="en-US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路線</a:t>
            </a:r>
            <a:r>
              <a:rPr lang="zh-TW" altLang="zh-TW" sz="22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zh-TW" altLang="zh-TW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重要性</a:t>
            </a:r>
            <a:endParaRPr lang="en-US" altLang="zh-TW" sz="22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zh-TW" dirty="0">
              <a:solidFill>
                <a:srgbClr val="0033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 smtClean="0">
              <a:solidFill>
                <a:srgbClr val="0033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TW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380" y="100714"/>
            <a:ext cx="5208497" cy="676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3547979" y="4613497"/>
            <a:ext cx="1096029" cy="1551807"/>
            <a:chOff x="3419872" y="4613497"/>
            <a:chExt cx="1096029" cy="1551807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19872" y="5661248"/>
              <a:ext cx="1096029" cy="504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 descr="http://st.depositphotos.com/1561359/2136/v/110/depositphotos_21360751-male-cartoon-police-officer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96" r="24066"/>
            <a:stretch/>
          </p:blipFill>
          <p:spPr bwMode="auto">
            <a:xfrm>
              <a:off x="3563888" y="4613497"/>
              <a:ext cx="570369" cy="1047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257" y="132385"/>
            <a:ext cx="5208497" cy="676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577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74 0.10248 L 0.02674 -0.1806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74 -0.18066 L 0.09757 -0.27527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-47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57 -0.27527 L 0.4757 -0.28568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06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734" y="1415657"/>
            <a:ext cx="4155770" cy="540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理想安全</a:t>
            </a:r>
            <a:r>
              <a:rPr lang="zh-TW" altLang="en-US" dirty="0"/>
              <a:t>運輸系統</a:t>
            </a:r>
            <a:r>
              <a:rPr lang="en-US" altLang="zh-TW" dirty="0"/>
              <a:t>—</a:t>
            </a:r>
            <a:r>
              <a:rPr lang="zh-TW" altLang="en-US" dirty="0"/>
              <a:t>維安人員</a:t>
            </a:r>
            <a:r>
              <a:rPr lang="zh-TW" altLang="en-US" dirty="0">
                <a:solidFill>
                  <a:srgbClr val="C00000"/>
                </a:solidFill>
              </a:rPr>
              <a:t>同等級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213778"/>
              </p:ext>
            </p:extLst>
          </p:nvPr>
        </p:nvGraphicFramePr>
        <p:xfrm>
          <a:off x="323528" y="1484784"/>
          <a:ext cx="5616624" cy="4680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93610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TW" alt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4249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611560" y="2204864"/>
            <a:ext cx="108012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0" y="1412776"/>
            <a:ext cx="4860032" cy="5436041"/>
            <a:chOff x="0" y="1421958"/>
            <a:chExt cx="4860032" cy="5436041"/>
          </a:xfrm>
        </p:grpSpPr>
        <p:sp>
          <p:nvSpPr>
            <p:cNvPr id="30" name="矩形 29"/>
            <p:cNvSpPr/>
            <p:nvPr/>
          </p:nvSpPr>
          <p:spPr>
            <a:xfrm>
              <a:off x="0" y="1421958"/>
              <a:ext cx="4860032" cy="1152128"/>
            </a:xfrm>
            <a:prstGeom prst="rect">
              <a:avLst/>
            </a:prstGeom>
            <a:solidFill>
              <a:schemeClr val="dk1">
                <a:alpha val="88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0" y="4302278"/>
              <a:ext cx="4860032" cy="2555721"/>
            </a:xfrm>
            <a:prstGeom prst="rect">
              <a:avLst/>
            </a:prstGeom>
            <a:solidFill>
              <a:schemeClr val="dk1">
                <a:alpha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0" y="2574086"/>
              <a:ext cx="4860032" cy="1728192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1" name="直線單箭頭接點 10"/>
          <p:cNvCxnSpPr/>
          <p:nvPr/>
        </p:nvCxnSpPr>
        <p:spPr>
          <a:xfrm flipH="1">
            <a:off x="5292081" y="1872842"/>
            <a:ext cx="144016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6095771" y="1872842"/>
            <a:ext cx="800472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6896243" y="1918872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7172672" y="1976264"/>
            <a:ext cx="648072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7263883" y="1918872"/>
            <a:ext cx="1512168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5220074" y="6108600"/>
            <a:ext cx="1512167" cy="4320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>
            <a:off x="6064413" y="6080518"/>
            <a:ext cx="648072" cy="4320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6948264" y="6118852"/>
            <a:ext cx="0" cy="2624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H="1">
            <a:off x="7181056" y="6004317"/>
            <a:ext cx="639688" cy="4148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H="1">
            <a:off x="7308304" y="6080518"/>
            <a:ext cx="1512168" cy="4148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4" descr="C:\Users\ilin\AppData\Local\Microsoft\Windows\Temporary Internet Files\Content.IE5\POTTT47K\MC900242165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619" y="5957992"/>
            <a:ext cx="576064" cy="84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ilin\AppData\Local\Microsoft\Windows\Temporary Internet Files\Content.IE5\POTTT47K\MC900242165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7" y="1199648"/>
            <a:ext cx="576064" cy="84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64436"/>
              </p:ext>
            </p:extLst>
          </p:nvPr>
        </p:nvGraphicFramePr>
        <p:xfrm>
          <a:off x="141288" y="2204864"/>
          <a:ext cx="4646612" cy="339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8" name="Equation" r:id="rId5" imgW="2019240" imgH="1473120" progId="Equation.DSMT4">
                  <p:embed/>
                </p:oleObj>
              </mc:Choice>
              <mc:Fallback>
                <p:oleObj name="Equation" r:id="rId5" imgW="2019240" imgH="1473120" progId="Equation.DSMT4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8" y="2204864"/>
                        <a:ext cx="4646612" cy="339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圓角矩形 13"/>
          <p:cNvSpPr/>
          <p:nvPr/>
        </p:nvSpPr>
        <p:spPr>
          <a:xfrm>
            <a:off x="611560" y="4725144"/>
            <a:ext cx="3528392" cy="17746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所有維安人力皆從</a:t>
            </a:r>
            <a:r>
              <a:rPr lang="zh-TW" altLang="zh-TW" sz="24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虛擬總起點</a:t>
            </a:r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開始，最後在</a:t>
            </a:r>
            <a:r>
              <a:rPr lang="zh-TW" altLang="zh-TW" sz="24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虛擬</a:t>
            </a:r>
            <a:r>
              <a:rPr lang="zh-TW" altLang="zh-TW" sz="24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總</a:t>
            </a:r>
            <a:r>
              <a:rPr lang="zh-TW" altLang="en-US" sz="24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訖</a:t>
            </a:r>
            <a:r>
              <a:rPr lang="zh-TW" altLang="zh-TW" sz="24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點</a:t>
            </a:r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結束</a:t>
            </a:r>
            <a:endParaRPr lang="zh-TW" altLang="en-US" sz="2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608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005809"/>
              </p:ext>
            </p:extLst>
          </p:nvPr>
        </p:nvGraphicFramePr>
        <p:xfrm>
          <a:off x="141288" y="2276872"/>
          <a:ext cx="4646612" cy="339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90" name="Equation" r:id="rId3" imgW="2019240" imgH="1473120" progId="Equation.DSMT4">
                  <p:embed/>
                </p:oleObj>
              </mc:Choice>
              <mc:Fallback>
                <p:oleObj name="Equation" r:id="rId3" imgW="2019240" imgH="1473120" progId="Equation.DSMT4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8" y="2276872"/>
                        <a:ext cx="4646612" cy="339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5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734" y="1415657"/>
            <a:ext cx="4155770" cy="540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理想安全</a:t>
            </a:r>
            <a:r>
              <a:rPr lang="zh-TW" altLang="en-US" dirty="0"/>
              <a:t>運輸系統</a:t>
            </a:r>
            <a:r>
              <a:rPr lang="en-US" altLang="zh-TW" dirty="0"/>
              <a:t>—</a:t>
            </a:r>
            <a:r>
              <a:rPr lang="zh-TW" altLang="en-US" dirty="0"/>
              <a:t>維安人員</a:t>
            </a:r>
            <a:r>
              <a:rPr lang="zh-TW" altLang="en-US" dirty="0">
                <a:solidFill>
                  <a:srgbClr val="C00000"/>
                </a:solidFill>
              </a:rPr>
              <a:t>同等級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11560" y="2204864"/>
            <a:ext cx="108012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0" y="1412776"/>
            <a:ext cx="4860032" cy="5436042"/>
            <a:chOff x="0" y="1421957"/>
            <a:chExt cx="4860032" cy="5436042"/>
          </a:xfrm>
        </p:grpSpPr>
        <p:sp>
          <p:nvSpPr>
            <p:cNvPr id="30" name="矩形 29"/>
            <p:cNvSpPr/>
            <p:nvPr/>
          </p:nvSpPr>
          <p:spPr>
            <a:xfrm>
              <a:off x="0" y="1421957"/>
              <a:ext cx="4860032" cy="2880320"/>
            </a:xfrm>
            <a:prstGeom prst="rect">
              <a:avLst/>
            </a:prstGeom>
            <a:solidFill>
              <a:schemeClr val="dk1">
                <a:alpha val="88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0" y="5094365"/>
              <a:ext cx="4860032" cy="1763634"/>
            </a:xfrm>
            <a:prstGeom prst="rect">
              <a:avLst/>
            </a:prstGeom>
            <a:solidFill>
              <a:schemeClr val="dk1">
                <a:alpha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0" y="4302277"/>
              <a:ext cx="4860032" cy="792087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cxnSp>
        <p:nvCxnSpPr>
          <p:cNvPr id="46" name="直線單箭頭接點 45"/>
          <p:cNvCxnSpPr/>
          <p:nvPr/>
        </p:nvCxnSpPr>
        <p:spPr>
          <a:xfrm>
            <a:off x="6012160" y="3343503"/>
            <a:ext cx="0" cy="3600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H="1">
            <a:off x="6208861" y="3763146"/>
            <a:ext cx="523379" cy="11988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>
            <a:off x="6023303" y="4005064"/>
            <a:ext cx="0" cy="3600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H="1">
            <a:off x="5364088" y="3855943"/>
            <a:ext cx="504056" cy="1031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圓角矩形 13"/>
          <p:cNvSpPr/>
          <p:nvPr/>
        </p:nvSpPr>
        <p:spPr>
          <a:xfrm>
            <a:off x="467544" y="2132856"/>
            <a:ext cx="3528392" cy="17746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維</a:t>
            </a:r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安</a:t>
            </a:r>
            <a:r>
              <a:rPr lang="zh-TW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人力</a:t>
            </a:r>
            <a:r>
              <a:rPr lang="zh-TW" altLang="en-US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流量</a:t>
            </a: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守恆</a:t>
            </a:r>
            <a:endParaRPr lang="en-US" altLang="zh-TW" sz="2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ctr"/>
            <a:endParaRPr lang="en-US" altLang="zh-TW" sz="2000" dirty="0">
              <a:solidFill>
                <a:schemeClr val="accent1"/>
              </a:solidFill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en-US" altLang="zh-TW" sz="1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lang="en-US" altLang="zh-TW" sz="1600" baseline="-250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(7,17) </a:t>
            </a:r>
            <a:r>
              <a:rPr lang="en-US" altLang="zh-TW" sz="1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+ X</a:t>
            </a:r>
            <a:r>
              <a:rPr lang="en-US" altLang="zh-TW" sz="1600" baseline="-250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(18,17)</a:t>
            </a:r>
            <a:r>
              <a:rPr lang="en-US" altLang="zh-TW" sz="1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 X</a:t>
            </a:r>
            <a:r>
              <a:rPr lang="en-US" altLang="zh-TW" sz="1600" baseline="-25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(17,12)</a:t>
            </a:r>
            <a:r>
              <a:rPr lang="en-US" altLang="zh-TW" sz="1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-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lang="en-US" altLang="zh-TW" sz="1600" baseline="-25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(17,16)</a:t>
            </a:r>
            <a:r>
              <a:rPr lang="en-US" altLang="zh-TW" sz="1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64531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1449522"/>
              </p:ext>
            </p:extLst>
          </p:nvPr>
        </p:nvGraphicFramePr>
        <p:xfrm>
          <a:off x="141288" y="2349500"/>
          <a:ext cx="4646612" cy="339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0" name="Equation" r:id="rId3" imgW="2019240" imgH="1473120" progId="Equation.DSMT4">
                  <p:embed/>
                </p:oleObj>
              </mc:Choice>
              <mc:Fallback>
                <p:oleObj name="Equation" r:id="rId3" imgW="2019240" imgH="1473120" progId="Equation.DSMT4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8" y="2349500"/>
                        <a:ext cx="4646612" cy="339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5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734" y="1415657"/>
            <a:ext cx="4155770" cy="540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理想安全</a:t>
            </a:r>
            <a:r>
              <a:rPr lang="zh-TW" altLang="en-US" dirty="0"/>
              <a:t>運輸系統</a:t>
            </a:r>
            <a:r>
              <a:rPr lang="en-US" altLang="zh-TW" dirty="0"/>
              <a:t>—</a:t>
            </a:r>
            <a:r>
              <a:rPr lang="zh-TW" altLang="en-US" dirty="0"/>
              <a:t>維安人員</a:t>
            </a:r>
            <a:r>
              <a:rPr lang="zh-TW" altLang="en-US" dirty="0">
                <a:solidFill>
                  <a:srgbClr val="C00000"/>
                </a:solidFill>
              </a:rPr>
              <a:t>同等級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11560" y="2204864"/>
            <a:ext cx="108012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0" y="1412776"/>
            <a:ext cx="4860032" cy="5436042"/>
            <a:chOff x="0" y="1421957"/>
            <a:chExt cx="4860032" cy="5436042"/>
          </a:xfrm>
        </p:grpSpPr>
        <p:sp>
          <p:nvSpPr>
            <p:cNvPr id="30" name="矩形 29"/>
            <p:cNvSpPr/>
            <p:nvPr/>
          </p:nvSpPr>
          <p:spPr>
            <a:xfrm>
              <a:off x="0" y="1421957"/>
              <a:ext cx="4860032" cy="3744416"/>
            </a:xfrm>
            <a:prstGeom prst="rect">
              <a:avLst/>
            </a:prstGeom>
            <a:solidFill>
              <a:schemeClr val="dk1">
                <a:alpha val="88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0" y="5814445"/>
              <a:ext cx="4860032" cy="1043554"/>
            </a:xfrm>
            <a:prstGeom prst="rect">
              <a:avLst/>
            </a:prstGeom>
            <a:solidFill>
              <a:schemeClr val="dk1">
                <a:alpha val="88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0" y="5166373"/>
              <a:ext cx="4860032" cy="648072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755576" y="2492896"/>
            <a:ext cx="3528392" cy="17746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最安全人力</a:t>
            </a: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佈署，所有列車節線配置</a:t>
            </a:r>
            <a:r>
              <a:rPr lang="zh-TW" altLang="en-US" sz="24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至少一位</a:t>
            </a: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維安人員</a:t>
            </a:r>
            <a:endParaRPr lang="en-US" altLang="zh-TW" sz="2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770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台北捷運板南線</a:t>
            </a:r>
            <a:r>
              <a:rPr lang="en-US" altLang="zh-TW" dirty="0"/>
              <a:t>30</a:t>
            </a:r>
            <a:r>
              <a:rPr lang="zh-TW" altLang="en-US" dirty="0"/>
              <a:t>台車</a:t>
            </a: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4716016" cy="5127954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22208"/>
              </p:ext>
            </p:extLst>
          </p:nvPr>
        </p:nvGraphicFramePr>
        <p:xfrm>
          <a:off x="4716016" y="2584174"/>
          <a:ext cx="4320480" cy="228498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751798"/>
                <a:gridCol w="2568682"/>
              </a:tblGrid>
              <a:tr h="3808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 </a:t>
                      </a:r>
                      <a:endParaRPr lang="zh-TW" sz="20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板南線</a:t>
                      </a:r>
                    </a:p>
                  </a:txBody>
                  <a:tcPr marL="68580" marR="68580" marT="0" marB="0" anchor="ctr"/>
                </a:tc>
              </a:tr>
              <a:tr h="3808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停靠站數量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23</a:t>
                      </a:r>
                      <a:endParaRPr lang="zh-TW" sz="20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08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列車數量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30</a:t>
                      </a:r>
                      <a:endParaRPr lang="zh-TW" sz="20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08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節點數量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738</a:t>
                      </a:r>
                      <a:endParaRPr lang="zh-TW" sz="20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08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總節線數量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1419</a:t>
                      </a:r>
                      <a:endParaRPr lang="zh-TW" sz="20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08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維安人數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14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4716016" y="191683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紅色節點：交會站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12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理想安全</a:t>
            </a:r>
            <a:r>
              <a:rPr lang="zh-TW" altLang="en-US" dirty="0"/>
              <a:t>運輸系統</a:t>
            </a:r>
            <a:r>
              <a:rPr lang="en-US" altLang="zh-TW" dirty="0"/>
              <a:t>—</a:t>
            </a:r>
            <a:r>
              <a:rPr lang="zh-TW" altLang="en-US" dirty="0"/>
              <a:t>維安人員</a:t>
            </a:r>
            <a:r>
              <a:rPr lang="zh-TW" altLang="en-US" dirty="0">
                <a:solidFill>
                  <a:srgbClr val="C00000"/>
                </a:solidFill>
              </a:rPr>
              <a:t>區分等級</a:t>
            </a:r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2195736" y="1484784"/>
            <a:ext cx="4752528" cy="3528393"/>
            <a:chOff x="-522169" y="1556792"/>
            <a:chExt cx="4752528" cy="3240361"/>
          </a:xfrm>
        </p:grpSpPr>
        <p:sp>
          <p:nvSpPr>
            <p:cNvPr id="23" name="文字方塊 22"/>
            <p:cNvSpPr txBox="1"/>
            <p:nvPr/>
          </p:nvSpPr>
          <p:spPr>
            <a:xfrm>
              <a:off x="683568" y="155679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趨於理想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4" name="向右箭號 23"/>
            <p:cNvSpPr/>
            <p:nvPr/>
          </p:nvSpPr>
          <p:spPr>
            <a:xfrm flipH="1">
              <a:off x="683568" y="2024843"/>
              <a:ext cx="2232248" cy="252029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5" name="群組 24"/>
            <p:cNvGrpSpPr/>
            <p:nvPr/>
          </p:nvGrpSpPr>
          <p:grpSpPr>
            <a:xfrm>
              <a:off x="-522169" y="2060848"/>
              <a:ext cx="4752528" cy="2736305"/>
              <a:chOff x="-890618" y="1894543"/>
              <a:chExt cx="4752528" cy="2599487"/>
            </a:xfrm>
          </p:grpSpPr>
          <p:sp>
            <p:nvSpPr>
              <p:cNvPr id="26" name="橢圓 25"/>
              <p:cNvSpPr/>
              <p:nvPr/>
            </p:nvSpPr>
            <p:spPr>
              <a:xfrm flipV="1">
                <a:off x="1403648" y="1894543"/>
                <a:ext cx="163996" cy="166305"/>
              </a:xfrm>
              <a:prstGeom prst="ellips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7" name="直線接點 26"/>
              <p:cNvCxnSpPr>
                <a:stCxn id="26" idx="0"/>
                <a:endCxn id="28" idx="0"/>
              </p:cNvCxnSpPr>
              <p:nvPr/>
            </p:nvCxnSpPr>
            <p:spPr>
              <a:xfrm>
                <a:off x="1485646" y="2060848"/>
                <a:ext cx="0" cy="586178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8" name="圓角矩形 27"/>
              <p:cNvSpPr/>
              <p:nvPr/>
            </p:nvSpPr>
            <p:spPr>
              <a:xfrm>
                <a:off x="-890618" y="2647026"/>
                <a:ext cx="4752528" cy="1847004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zh-TW" sz="2400" dirty="0">
                    <a:solidFill>
                      <a:srgbClr val="0070C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理想安全運輸</a:t>
                </a:r>
                <a:r>
                  <a:rPr lang="zh-TW" altLang="zh-TW" sz="2400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系統之</a:t>
                </a:r>
                <a:r>
                  <a:rPr lang="zh-TW" altLang="zh-TW" sz="2400" dirty="0">
                    <a:solidFill>
                      <a:srgbClr val="0070C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最少維安人數</a:t>
                </a:r>
                <a:r>
                  <a:rPr lang="zh-TW" altLang="zh-TW" sz="2400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巡邏數學模式</a:t>
                </a:r>
                <a:endPara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3715705" y="5140825"/>
            <a:ext cx="1712590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區分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等級</a:t>
            </a:r>
          </a:p>
        </p:txBody>
      </p:sp>
    </p:spTree>
    <p:extLst>
      <p:ext uri="{BB962C8B-B14F-4D97-AF65-F5344CB8AC3E}">
        <p14:creationId xmlns:p14="http://schemas.microsoft.com/office/powerpoint/2010/main" val="425682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問題假設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不同等級維安人員的維安能力可以</a:t>
            </a:r>
            <a:r>
              <a:rPr lang="zh-TW" altLang="zh-TW" u="sng" dirty="0">
                <a:solidFill>
                  <a:schemeClr val="accent1">
                    <a:lumMod val="75000"/>
                  </a:schemeClr>
                </a:solidFill>
              </a:rPr>
              <a:t>人數多寡置換</a:t>
            </a:r>
            <a:endParaRPr lang="en-US" altLang="zh-TW" u="sng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TW" dirty="0" smtClean="0"/>
          </a:p>
          <a:p>
            <a:r>
              <a:rPr lang="zh-TW" altLang="zh-TW" dirty="0" smtClean="0"/>
              <a:t>例如</a:t>
            </a:r>
            <a:r>
              <a:rPr lang="zh-TW" altLang="zh-TW" dirty="0"/>
              <a:t>：</a:t>
            </a:r>
            <a:r>
              <a:rPr lang="zh-TW" altLang="zh-TW" dirty="0">
                <a:solidFill>
                  <a:srgbClr val="0070C0"/>
                </a:solidFill>
              </a:rPr>
              <a:t>一名配槍員警</a:t>
            </a:r>
            <a:r>
              <a:rPr lang="zh-TW" altLang="zh-TW" dirty="0"/>
              <a:t>的維安能力等同</a:t>
            </a:r>
            <a:r>
              <a:rPr lang="zh-TW" altLang="zh-TW" dirty="0" smtClean="0"/>
              <a:t>於</a:t>
            </a:r>
            <a:r>
              <a:rPr lang="zh-TW" altLang="en-US" dirty="0" smtClean="0">
                <a:solidFill>
                  <a:srgbClr val="0070C0"/>
                </a:solidFill>
              </a:rPr>
              <a:t>二</a:t>
            </a:r>
            <a:r>
              <a:rPr lang="zh-TW" altLang="zh-TW" dirty="0" smtClean="0">
                <a:solidFill>
                  <a:srgbClr val="0070C0"/>
                </a:solidFill>
              </a:rPr>
              <a:t>名保全</a:t>
            </a:r>
            <a:r>
              <a:rPr lang="zh-TW" altLang="zh-TW" dirty="0"/>
              <a:t>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92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理想安全</a:t>
            </a:r>
            <a:r>
              <a:rPr lang="zh-TW" altLang="en-US" dirty="0"/>
              <a:t>運輸系統</a:t>
            </a:r>
            <a:r>
              <a:rPr lang="en-US" altLang="zh-TW" dirty="0"/>
              <a:t>—</a:t>
            </a:r>
            <a:r>
              <a:rPr lang="zh-TW" altLang="en-US" dirty="0"/>
              <a:t>維安</a:t>
            </a:r>
            <a:r>
              <a:rPr lang="zh-TW" altLang="en-US" dirty="0" smtClean="0"/>
              <a:t>人員</a:t>
            </a:r>
            <a:r>
              <a:rPr lang="zh-TW" altLang="en-US" dirty="0" smtClean="0">
                <a:solidFill>
                  <a:srgbClr val="C00000"/>
                </a:solidFill>
              </a:rPr>
              <a:t>區分等級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395536" y="1916832"/>
            <a:ext cx="6120680" cy="3903353"/>
            <a:chOff x="395536" y="1916832"/>
            <a:chExt cx="6120680" cy="3903353"/>
          </a:xfrm>
        </p:grpSpPr>
        <p:grpSp>
          <p:nvGrpSpPr>
            <p:cNvPr id="5" name="群組 4"/>
            <p:cNvGrpSpPr/>
            <p:nvPr/>
          </p:nvGrpSpPr>
          <p:grpSpPr>
            <a:xfrm>
              <a:off x="395536" y="1916832"/>
              <a:ext cx="6120680" cy="3903353"/>
              <a:chOff x="251520" y="2132856"/>
              <a:chExt cx="6120680" cy="3903353"/>
            </a:xfrm>
          </p:grpSpPr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7" t="9889"/>
              <a:stretch/>
            </p:blipFill>
            <p:spPr bwMode="auto">
              <a:xfrm>
                <a:off x="311077" y="2132856"/>
                <a:ext cx="6061123" cy="25997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727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4653136"/>
                <a:ext cx="5904656" cy="13830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30728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64" y="4719073"/>
              <a:ext cx="409575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27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4880" y="2663577"/>
              <a:ext cx="457200" cy="33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矩形 5"/>
          <p:cNvSpPr/>
          <p:nvPr/>
        </p:nvSpPr>
        <p:spPr>
          <a:xfrm>
            <a:off x="251520" y="3284984"/>
            <a:ext cx="6192688" cy="27337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1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理想安全</a:t>
            </a:r>
            <a:r>
              <a:rPr lang="zh-TW" altLang="en-US" dirty="0"/>
              <a:t>運輸系統</a:t>
            </a:r>
            <a:r>
              <a:rPr lang="en-US" altLang="zh-TW" dirty="0"/>
              <a:t>—</a:t>
            </a:r>
            <a:r>
              <a:rPr lang="zh-TW" altLang="en-US" dirty="0"/>
              <a:t>維安人員</a:t>
            </a:r>
            <a:r>
              <a:rPr lang="zh-TW" altLang="en-US" dirty="0">
                <a:solidFill>
                  <a:srgbClr val="C00000"/>
                </a:solidFill>
              </a:rPr>
              <a:t>區分等級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589441" y="2132856"/>
            <a:ext cx="5767775" cy="3024336"/>
            <a:chOff x="589441" y="2132856"/>
            <a:chExt cx="5767775" cy="3024336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" t="21761" r="35719" b="3187"/>
            <a:stretch/>
          </p:blipFill>
          <p:spPr bwMode="auto">
            <a:xfrm>
              <a:off x="589441" y="2132856"/>
              <a:ext cx="5767775" cy="3024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2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4031729"/>
              <a:ext cx="457200" cy="33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2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6928" y="4797152"/>
              <a:ext cx="457200" cy="33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矩形 4"/>
          <p:cNvSpPr/>
          <p:nvPr/>
        </p:nvSpPr>
        <p:spPr>
          <a:xfrm>
            <a:off x="251520" y="2564904"/>
            <a:ext cx="6192688" cy="12353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27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理想安全</a:t>
            </a:r>
            <a:r>
              <a:rPr lang="zh-TW" altLang="en-US" dirty="0"/>
              <a:t>運輸系統</a:t>
            </a:r>
            <a:r>
              <a:rPr lang="en-US" altLang="zh-TW" dirty="0"/>
              <a:t>—</a:t>
            </a:r>
            <a:r>
              <a:rPr lang="zh-TW" altLang="en-US" dirty="0"/>
              <a:t>維安人員</a:t>
            </a:r>
            <a:r>
              <a:rPr lang="zh-TW" altLang="en-US" dirty="0">
                <a:solidFill>
                  <a:srgbClr val="C00000"/>
                </a:solidFill>
              </a:rPr>
              <a:t>區分等級</a:t>
            </a:r>
            <a:endParaRPr lang="zh-TW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021488"/>
              </p:ext>
            </p:extLst>
          </p:nvPr>
        </p:nvGraphicFramePr>
        <p:xfrm>
          <a:off x="200326" y="1698079"/>
          <a:ext cx="4489450" cy="446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8" name="Equation" r:id="rId3" imgW="2501640" imgH="2489040" progId="Equation.DSMT4">
                  <p:embed/>
                </p:oleObj>
              </mc:Choice>
              <mc:Fallback>
                <p:oleObj name="Equation" r:id="rId3" imgW="2501640" imgH="24890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326" y="1698079"/>
                        <a:ext cx="4489450" cy="44672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線單箭頭接點 12"/>
          <p:cNvCxnSpPr/>
          <p:nvPr/>
        </p:nvCxnSpPr>
        <p:spPr>
          <a:xfrm>
            <a:off x="2411760" y="1772816"/>
            <a:ext cx="1008112" cy="0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圓角矩形 14"/>
          <p:cNvSpPr/>
          <p:nvPr/>
        </p:nvSpPr>
        <p:spPr>
          <a:xfrm>
            <a:off x="3923928" y="1484784"/>
            <a:ext cx="4680520" cy="14401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以</a:t>
            </a:r>
            <a:r>
              <a:rPr lang="zh-TW" altLang="zh-TW" sz="24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最低人力成本</a:t>
            </a:r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請到適當人數的捷運警察和保全以達到安全的運輸系統</a:t>
            </a:r>
            <a:endParaRPr lang="zh-TW" altLang="en-US" sz="2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ctr"/>
            <a:endParaRPr lang="zh-TW" altLang="en-US" dirty="0"/>
          </a:p>
        </p:txBody>
      </p:sp>
      <p:sp>
        <p:nvSpPr>
          <p:cNvPr id="16" name="右大括弧 15"/>
          <p:cNvSpPr/>
          <p:nvPr/>
        </p:nvSpPr>
        <p:spPr>
          <a:xfrm>
            <a:off x="2843808" y="2204864"/>
            <a:ext cx="648072" cy="2448272"/>
          </a:xfrm>
          <a:prstGeom prst="rightBrac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3779912" y="2708920"/>
            <a:ext cx="4104456" cy="17746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所有維安人力皆從虛擬總起點開始，最後在虛擬</a:t>
            </a:r>
            <a:r>
              <a:rPr lang="zh-TW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總</a:t>
            </a: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訖</a:t>
            </a:r>
            <a:r>
              <a:rPr lang="zh-TW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點</a:t>
            </a:r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結束</a:t>
            </a:r>
            <a:endParaRPr lang="zh-TW" altLang="en-US" sz="2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ctr"/>
            <a:endParaRPr lang="zh-TW" altLang="en-US" dirty="0"/>
          </a:p>
        </p:txBody>
      </p:sp>
      <p:sp>
        <p:nvSpPr>
          <p:cNvPr id="18" name="右大括弧 17"/>
          <p:cNvSpPr/>
          <p:nvPr/>
        </p:nvSpPr>
        <p:spPr>
          <a:xfrm>
            <a:off x="4788024" y="4829592"/>
            <a:ext cx="648072" cy="1171758"/>
          </a:xfrm>
          <a:prstGeom prst="rightBrace">
            <a:avLst>
              <a:gd name="adj1" fmla="val 8333"/>
              <a:gd name="adj2" fmla="val 49889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5652120" y="5013742"/>
            <a:ext cx="3168352" cy="9626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維安人力流量守恆</a:t>
            </a:r>
            <a:endParaRPr lang="zh-TW" altLang="en-US" sz="2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65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理想安全</a:t>
            </a:r>
            <a:r>
              <a:rPr lang="zh-TW" altLang="en-US" dirty="0"/>
              <a:t>運輸系統</a:t>
            </a:r>
            <a:r>
              <a:rPr lang="en-US" altLang="zh-TW" dirty="0"/>
              <a:t>—</a:t>
            </a:r>
            <a:r>
              <a:rPr lang="zh-TW" altLang="en-US" dirty="0"/>
              <a:t>維安人員</a:t>
            </a:r>
            <a:r>
              <a:rPr lang="zh-TW" altLang="en-US" dirty="0">
                <a:solidFill>
                  <a:srgbClr val="C00000"/>
                </a:solidFill>
              </a:rPr>
              <a:t>區分等級</a:t>
            </a:r>
            <a:endParaRPr lang="zh-TW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323528" y="4365104"/>
            <a:ext cx="7272808" cy="17746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若維</a:t>
            </a:r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安需求權</a:t>
            </a:r>
            <a:r>
              <a:rPr lang="zh-TW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重大</a:t>
            </a:r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於或等於</a:t>
            </a:r>
            <a:r>
              <a:rPr lang="zh-TW" altLang="zh-TW" sz="24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維安界線</a:t>
            </a:r>
            <a:r>
              <a:rPr lang="en-US" altLang="zh-TW" sz="2400" i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U</a:t>
            </a:r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，則此節線至少需要佈署大於等於</a:t>
            </a:r>
            <a:r>
              <a:rPr lang="zh-TW" altLang="zh-TW" sz="24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一名</a:t>
            </a:r>
            <a:r>
              <a:rPr lang="zh-TW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警察</a:t>
            </a:r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或</a:t>
            </a:r>
            <a:r>
              <a:rPr lang="en-US" altLang="zh-TW" sz="2400" i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n</a:t>
            </a:r>
            <a:r>
              <a:rPr lang="zh-TW" altLang="zh-TW" sz="24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名</a:t>
            </a:r>
            <a:r>
              <a:rPr lang="zh-TW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保全</a:t>
            </a:r>
            <a:endParaRPr lang="zh-TW" altLang="en-US" sz="2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95536" y="1700808"/>
            <a:ext cx="5114875" cy="2476896"/>
            <a:chOff x="395536" y="1700808"/>
            <a:chExt cx="5114875" cy="2476896"/>
          </a:xfrm>
        </p:grpSpPr>
        <p:graphicFrame>
          <p:nvGraphicFramePr>
            <p:cNvPr id="5" name="物件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0368869"/>
                </p:ext>
              </p:extLst>
            </p:nvPr>
          </p:nvGraphicFramePr>
          <p:xfrm>
            <a:off x="395536" y="1700808"/>
            <a:ext cx="5112568" cy="24768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76" name="Equation" r:id="rId3" imgW="2044700" imgH="990600" progId="Equation.DSMT4">
                    <p:embed/>
                  </p:oleObj>
                </mc:Choice>
                <mc:Fallback>
                  <p:oleObj name="Equation" r:id="rId3" imgW="2044700" imgH="99060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536" y="1700808"/>
                          <a:ext cx="5112568" cy="247689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4849" name="Picture 3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936" y="2996952"/>
              <a:ext cx="15144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0" name="Picture 3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5423" y="3667125"/>
              <a:ext cx="1619250" cy="47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4515048" y="2901516"/>
            <a:ext cx="1440160" cy="648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7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138385" y="1435094"/>
            <a:ext cx="4402167" cy="537828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研究動機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4906888" cy="4525963"/>
          </a:xfrm>
        </p:spPr>
        <p:txBody>
          <a:bodyPr/>
          <a:lstStyle/>
          <a:p>
            <a:r>
              <a:rPr lang="zh-TW" altLang="en-US" dirty="0" smtClean="0"/>
              <a:t>目前維安資源配置</a:t>
            </a:r>
            <a:endParaRPr lang="en-US" altLang="zh-TW" dirty="0" smtClean="0"/>
          </a:p>
          <a:p>
            <a:pPr lvl="1"/>
            <a:r>
              <a:rPr lang="zh-TW" altLang="zh-TW" dirty="0" smtClean="0">
                <a:solidFill>
                  <a:srgbClr val="0070C0"/>
                </a:solidFill>
              </a:rPr>
              <a:t>靜態車站</a:t>
            </a:r>
            <a:r>
              <a:rPr lang="zh-TW" altLang="en-US" dirty="0" smtClean="0">
                <a:solidFill>
                  <a:srgbClr val="0070C0"/>
                </a:solidFill>
              </a:rPr>
              <a:t>：</a:t>
            </a:r>
            <a:r>
              <a:rPr lang="zh-TW" altLang="en-US" dirty="0" smtClean="0"/>
              <a:t>站長、站務員</a:t>
            </a:r>
            <a:endParaRPr lang="en-US" altLang="zh-TW" dirty="0"/>
          </a:p>
          <a:p>
            <a:pPr lvl="1"/>
            <a:r>
              <a:rPr lang="zh-TW" altLang="zh-TW" dirty="0" smtClean="0">
                <a:solidFill>
                  <a:srgbClr val="0070C0"/>
                </a:solidFill>
              </a:rPr>
              <a:t>動態</a:t>
            </a:r>
            <a:r>
              <a:rPr lang="zh-TW" altLang="en-US" dirty="0" smtClean="0">
                <a:solidFill>
                  <a:srgbClr val="0070C0"/>
                </a:solidFill>
              </a:rPr>
              <a:t>列</a:t>
            </a:r>
            <a:r>
              <a:rPr lang="zh-TW" altLang="zh-TW" dirty="0" smtClean="0">
                <a:solidFill>
                  <a:srgbClr val="0070C0"/>
                </a:solidFill>
              </a:rPr>
              <a:t>車</a:t>
            </a:r>
            <a:r>
              <a:rPr lang="zh-TW" altLang="en-US" dirty="0" smtClean="0">
                <a:solidFill>
                  <a:srgbClr val="0070C0"/>
                </a:solidFill>
              </a:rPr>
              <a:t>：隨機</a:t>
            </a:r>
            <a:r>
              <a:rPr lang="zh-TW" altLang="en-US" dirty="0" smtClean="0"/>
              <a:t>的維安人員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台北</a:t>
            </a:r>
            <a:r>
              <a:rPr lang="zh-TW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捷運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起衝突</a:t>
            </a:r>
            <a:r>
              <a:rPr lang="zh-TW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事件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中有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起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發生在</a:t>
            </a:r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移動</a:t>
            </a:r>
            <a:r>
              <a:rPr lang="zh-TW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列車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(2014~2015)</a:t>
            </a: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zh-TW" altLang="en-US" sz="20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  </a:t>
            </a:r>
            <a:r>
              <a:rPr lang="en-US" altLang="zh-TW" sz="22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</a:t>
            </a:r>
            <a:r>
              <a:rPr lang="zh-TW" altLang="zh-TW" sz="22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移動列車</a:t>
            </a:r>
            <a:r>
              <a:rPr lang="zh-TW" altLang="en-US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中</a:t>
            </a:r>
            <a:r>
              <a:rPr lang="zh-TW" altLang="zh-TW" sz="22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配置</a:t>
            </a:r>
            <a:r>
              <a:rPr lang="zh-TW" altLang="zh-TW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維安</a:t>
            </a:r>
            <a:r>
              <a:rPr lang="zh-TW" altLang="zh-TW" sz="22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人員</a:t>
            </a:r>
            <a:r>
              <a:rPr lang="zh-TW" altLang="zh-TW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zh-TW" altLang="zh-TW" sz="22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重要性</a:t>
            </a:r>
            <a:endParaRPr lang="en-US" altLang="zh-TW" sz="22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22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台北捷運板南線</a:t>
            </a:r>
            <a:r>
              <a:rPr lang="en-US" altLang="zh-TW" dirty="0"/>
              <a:t>30</a:t>
            </a:r>
            <a:r>
              <a:rPr lang="zh-TW" altLang="en-US" dirty="0"/>
              <a:t>台車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捷運警察和保全可利用</a:t>
            </a:r>
            <a:r>
              <a:rPr lang="zh-TW" altLang="zh-TW" dirty="0">
                <a:solidFill>
                  <a:srgbClr val="0070C0"/>
                </a:solidFill>
              </a:rPr>
              <a:t>一定比例</a:t>
            </a:r>
            <a:r>
              <a:rPr lang="zh-TW" altLang="zh-TW" dirty="0" smtClean="0"/>
              <a:t>交換</a:t>
            </a:r>
            <a:endParaRPr lang="en-US" altLang="zh-TW" dirty="0" smtClean="0"/>
          </a:p>
          <a:p>
            <a:pPr lvl="1"/>
            <a:r>
              <a:rPr lang="zh-TW" altLang="zh-TW" dirty="0" smtClean="0"/>
              <a:t>捷運</a:t>
            </a:r>
            <a:r>
              <a:rPr lang="zh-TW" altLang="zh-TW" dirty="0"/>
              <a:t>警察的</a:t>
            </a:r>
            <a:r>
              <a:rPr lang="zh-TW" altLang="zh-TW" dirty="0">
                <a:solidFill>
                  <a:srgbClr val="0070C0"/>
                </a:solidFill>
              </a:rPr>
              <a:t>維安能力</a:t>
            </a:r>
            <a:r>
              <a:rPr lang="zh-TW" altLang="zh-TW" dirty="0"/>
              <a:t>為保全的</a:t>
            </a:r>
            <a:r>
              <a:rPr lang="en-US" altLang="zh-TW" dirty="0">
                <a:solidFill>
                  <a:srgbClr val="0070C0"/>
                </a:solidFill>
              </a:rPr>
              <a:t>n</a:t>
            </a:r>
            <a:r>
              <a:rPr lang="zh-TW" altLang="zh-TW" dirty="0" smtClean="0"/>
              <a:t>倍</a:t>
            </a:r>
            <a:endParaRPr lang="en-US" altLang="zh-TW" dirty="0" smtClean="0"/>
          </a:p>
          <a:p>
            <a:pPr lvl="1"/>
            <a:r>
              <a:rPr lang="zh-TW" altLang="zh-TW" dirty="0" smtClean="0"/>
              <a:t>警察</a:t>
            </a:r>
            <a:r>
              <a:rPr lang="zh-TW" altLang="zh-TW" dirty="0"/>
              <a:t>的</a:t>
            </a:r>
            <a:r>
              <a:rPr lang="zh-TW" altLang="zh-TW" dirty="0">
                <a:solidFill>
                  <a:srgbClr val="0070C0"/>
                </a:solidFill>
              </a:rPr>
              <a:t>人力成本</a:t>
            </a:r>
            <a:r>
              <a:rPr lang="zh-TW" altLang="zh-TW" dirty="0"/>
              <a:t>為保全的</a:t>
            </a:r>
            <a:r>
              <a:rPr lang="en-US" altLang="zh-TW" dirty="0">
                <a:solidFill>
                  <a:srgbClr val="0070C0"/>
                </a:solidFill>
              </a:rPr>
              <a:t>c</a:t>
            </a:r>
            <a:r>
              <a:rPr lang="zh-TW" altLang="zh-TW" dirty="0" smtClean="0"/>
              <a:t>倍</a:t>
            </a:r>
            <a:endParaRPr lang="zh-TW" altLang="en-US" dirty="0"/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68960"/>
            <a:ext cx="736282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0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配置</a:t>
            </a:r>
            <a:r>
              <a:rPr lang="zh-TW" altLang="en-US" dirty="0">
                <a:solidFill>
                  <a:srgbClr val="C00000"/>
                </a:solidFill>
              </a:rPr>
              <a:t>有限人力</a:t>
            </a:r>
            <a:r>
              <a:rPr lang="en-US" altLang="zh-TW" dirty="0">
                <a:solidFill>
                  <a:schemeClr val="tx1"/>
                </a:solidFill>
              </a:rPr>
              <a:t>—</a:t>
            </a:r>
            <a:r>
              <a:rPr lang="zh-TW" altLang="en-US" dirty="0">
                <a:solidFill>
                  <a:schemeClr val="tx1"/>
                </a:solidFill>
              </a:rPr>
              <a:t>維安人員</a:t>
            </a:r>
            <a:r>
              <a:rPr lang="zh-TW" altLang="en-US" dirty="0">
                <a:solidFill>
                  <a:srgbClr val="C00000"/>
                </a:solidFill>
              </a:rPr>
              <a:t>同等級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683568" y="2024843"/>
            <a:ext cx="7776865" cy="252029"/>
            <a:chOff x="159482" y="4797152"/>
            <a:chExt cx="8841010" cy="936104"/>
          </a:xfrm>
        </p:grpSpPr>
        <p:sp>
          <p:nvSpPr>
            <p:cNvPr id="5" name="向右箭號 4"/>
            <p:cNvSpPr/>
            <p:nvPr/>
          </p:nvSpPr>
          <p:spPr>
            <a:xfrm>
              <a:off x="2195736" y="4797152"/>
              <a:ext cx="6804756" cy="93610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向右箭號 5"/>
            <p:cNvSpPr/>
            <p:nvPr/>
          </p:nvSpPr>
          <p:spPr>
            <a:xfrm flipH="1">
              <a:off x="159482" y="4797152"/>
              <a:ext cx="7812868" cy="93610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14"/>
            <p:cNvSpPr/>
            <p:nvPr/>
          </p:nvSpPr>
          <p:spPr>
            <a:xfrm>
              <a:off x="7187092" y="5118503"/>
              <a:ext cx="1240371" cy="307467"/>
            </a:xfrm>
            <a:custGeom>
              <a:avLst/>
              <a:gdLst>
                <a:gd name="connsiteX0" fmla="*/ 0 w 360040"/>
                <a:gd name="connsiteY0" fmla="*/ 0 h 324036"/>
                <a:gd name="connsiteX1" fmla="*/ 360040 w 360040"/>
                <a:gd name="connsiteY1" fmla="*/ 0 h 324036"/>
                <a:gd name="connsiteX2" fmla="*/ 360040 w 360040"/>
                <a:gd name="connsiteY2" fmla="*/ 324036 h 324036"/>
                <a:gd name="connsiteX3" fmla="*/ 0 w 360040"/>
                <a:gd name="connsiteY3" fmla="*/ 324036 h 324036"/>
                <a:gd name="connsiteX4" fmla="*/ 0 w 360040"/>
                <a:gd name="connsiteY4" fmla="*/ 0 h 324036"/>
                <a:gd name="connsiteX0" fmla="*/ 0 w 369565"/>
                <a:gd name="connsiteY0" fmla="*/ 0 h 409761"/>
                <a:gd name="connsiteX1" fmla="*/ 369565 w 369565"/>
                <a:gd name="connsiteY1" fmla="*/ 85725 h 409761"/>
                <a:gd name="connsiteX2" fmla="*/ 369565 w 369565"/>
                <a:gd name="connsiteY2" fmla="*/ 409761 h 409761"/>
                <a:gd name="connsiteX3" fmla="*/ 9525 w 369565"/>
                <a:gd name="connsiteY3" fmla="*/ 409761 h 409761"/>
                <a:gd name="connsiteX4" fmla="*/ 0 w 369565"/>
                <a:gd name="connsiteY4" fmla="*/ 0 h 409761"/>
                <a:gd name="connsiteX0" fmla="*/ 0 w 398140"/>
                <a:gd name="connsiteY0" fmla="*/ 9525 h 419286"/>
                <a:gd name="connsiteX1" fmla="*/ 398140 w 398140"/>
                <a:gd name="connsiteY1" fmla="*/ 0 h 419286"/>
                <a:gd name="connsiteX2" fmla="*/ 369565 w 398140"/>
                <a:gd name="connsiteY2" fmla="*/ 419286 h 419286"/>
                <a:gd name="connsiteX3" fmla="*/ 9525 w 398140"/>
                <a:gd name="connsiteY3" fmla="*/ 419286 h 419286"/>
                <a:gd name="connsiteX4" fmla="*/ 0 w 398140"/>
                <a:gd name="connsiteY4" fmla="*/ 9525 h 419286"/>
                <a:gd name="connsiteX0" fmla="*/ 0 w 436240"/>
                <a:gd name="connsiteY0" fmla="*/ 9525 h 419286"/>
                <a:gd name="connsiteX1" fmla="*/ 398140 w 436240"/>
                <a:gd name="connsiteY1" fmla="*/ 0 h 419286"/>
                <a:gd name="connsiteX2" fmla="*/ 436240 w 436240"/>
                <a:gd name="connsiteY2" fmla="*/ 400236 h 419286"/>
                <a:gd name="connsiteX3" fmla="*/ 9525 w 436240"/>
                <a:gd name="connsiteY3" fmla="*/ 419286 h 419286"/>
                <a:gd name="connsiteX4" fmla="*/ 0 w 436240"/>
                <a:gd name="connsiteY4" fmla="*/ 9525 h 419286"/>
                <a:gd name="connsiteX0" fmla="*/ 133350 w 569590"/>
                <a:gd name="connsiteY0" fmla="*/ 9525 h 400236"/>
                <a:gd name="connsiteX1" fmla="*/ 531490 w 569590"/>
                <a:gd name="connsiteY1" fmla="*/ 0 h 400236"/>
                <a:gd name="connsiteX2" fmla="*/ 569590 w 569590"/>
                <a:gd name="connsiteY2" fmla="*/ 400236 h 400236"/>
                <a:gd name="connsiteX3" fmla="*/ 0 w 569590"/>
                <a:gd name="connsiteY3" fmla="*/ 390711 h 400236"/>
                <a:gd name="connsiteX4" fmla="*/ 133350 w 569590"/>
                <a:gd name="connsiteY4" fmla="*/ 9525 h 400236"/>
                <a:gd name="connsiteX0" fmla="*/ 133350 w 626740"/>
                <a:gd name="connsiteY0" fmla="*/ 9525 h 419286"/>
                <a:gd name="connsiteX1" fmla="*/ 531490 w 626740"/>
                <a:gd name="connsiteY1" fmla="*/ 0 h 419286"/>
                <a:gd name="connsiteX2" fmla="*/ 626740 w 626740"/>
                <a:gd name="connsiteY2" fmla="*/ 419286 h 419286"/>
                <a:gd name="connsiteX3" fmla="*/ 0 w 626740"/>
                <a:gd name="connsiteY3" fmla="*/ 390711 h 419286"/>
                <a:gd name="connsiteX4" fmla="*/ 133350 w 626740"/>
                <a:gd name="connsiteY4" fmla="*/ 9525 h 419286"/>
                <a:gd name="connsiteX0" fmla="*/ 161925 w 655315"/>
                <a:gd name="connsiteY0" fmla="*/ 9525 h 419286"/>
                <a:gd name="connsiteX1" fmla="*/ 560065 w 655315"/>
                <a:gd name="connsiteY1" fmla="*/ 0 h 419286"/>
                <a:gd name="connsiteX2" fmla="*/ 655315 w 655315"/>
                <a:gd name="connsiteY2" fmla="*/ 419286 h 419286"/>
                <a:gd name="connsiteX3" fmla="*/ 0 w 655315"/>
                <a:gd name="connsiteY3" fmla="*/ 409761 h 419286"/>
                <a:gd name="connsiteX4" fmla="*/ 161925 w 655315"/>
                <a:gd name="connsiteY4" fmla="*/ 9525 h 419286"/>
                <a:gd name="connsiteX0" fmla="*/ 161925 w 655315"/>
                <a:gd name="connsiteY0" fmla="*/ 322868 h 732629"/>
                <a:gd name="connsiteX1" fmla="*/ 560065 w 655315"/>
                <a:gd name="connsiteY1" fmla="*/ 313343 h 732629"/>
                <a:gd name="connsiteX2" fmla="*/ 584862 w 655315"/>
                <a:gd name="connsiteY2" fmla="*/ 3164 h 732629"/>
                <a:gd name="connsiteX3" fmla="*/ 655315 w 655315"/>
                <a:gd name="connsiteY3" fmla="*/ 732629 h 732629"/>
                <a:gd name="connsiteX4" fmla="*/ 0 w 655315"/>
                <a:gd name="connsiteY4" fmla="*/ 723104 h 732629"/>
                <a:gd name="connsiteX5" fmla="*/ 161925 w 655315"/>
                <a:gd name="connsiteY5" fmla="*/ 322868 h 732629"/>
                <a:gd name="connsiteX0" fmla="*/ 161925 w 655315"/>
                <a:gd name="connsiteY0" fmla="*/ 0 h 759170"/>
                <a:gd name="connsiteX1" fmla="*/ 560065 w 655315"/>
                <a:gd name="connsiteY1" fmla="*/ 339884 h 759170"/>
                <a:gd name="connsiteX2" fmla="*/ 584862 w 655315"/>
                <a:gd name="connsiteY2" fmla="*/ 29705 h 759170"/>
                <a:gd name="connsiteX3" fmla="*/ 655315 w 655315"/>
                <a:gd name="connsiteY3" fmla="*/ 759170 h 759170"/>
                <a:gd name="connsiteX4" fmla="*/ 0 w 655315"/>
                <a:gd name="connsiteY4" fmla="*/ 749645 h 759170"/>
                <a:gd name="connsiteX5" fmla="*/ 161925 w 655315"/>
                <a:gd name="connsiteY5" fmla="*/ 0 h 75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5315" h="759170">
                  <a:moveTo>
                    <a:pt x="161925" y="0"/>
                  </a:moveTo>
                  <a:lnTo>
                    <a:pt x="560065" y="339884"/>
                  </a:lnTo>
                  <a:cubicBezTo>
                    <a:pt x="566424" y="382079"/>
                    <a:pt x="578503" y="-12490"/>
                    <a:pt x="584862" y="29705"/>
                  </a:cubicBezTo>
                  <a:lnTo>
                    <a:pt x="655315" y="759170"/>
                  </a:lnTo>
                  <a:lnTo>
                    <a:pt x="0" y="749645"/>
                  </a:lnTo>
                  <a:lnTo>
                    <a:pt x="1619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683568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趨於理想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366215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趨於現實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3391855" y="2060848"/>
            <a:ext cx="2404281" cy="2952328"/>
            <a:chOff x="287102" y="1894543"/>
            <a:chExt cx="2404281" cy="2804710"/>
          </a:xfrm>
        </p:grpSpPr>
        <p:sp>
          <p:nvSpPr>
            <p:cNvPr id="27" name="橢圓 26"/>
            <p:cNvSpPr/>
            <p:nvPr/>
          </p:nvSpPr>
          <p:spPr>
            <a:xfrm flipV="1">
              <a:off x="1403648" y="1894543"/>
              <a:ext cx="163996" cy="166305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接點 27"/>
            <p:cNvCxnSpPr>
              <a:stCxn id="27" idx="0"/>
              <a:endCxn id="29" idx="0"/>
            </p:cNvCxnSpPr>
            <p:nvPr/>
          </p:nvCxnSpPr>
          <p:spPr>
            <a:xfrm>
              <a:off x="1485646" y="2060848"/>
              <a:ext cx="3597" cy="127025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圓角矩形 28"/>
            <p:cNvSpPr/>
            <p:nvPr/>
          </p:nvSpPr>
          <p:spPr>
            <a:xfrm>
              <a:off x="287102" y="3331102"/>
              <a:ext cx="2404281" cy="1368151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給定維安人力資源</a:t>
              </a:r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之最佳巡邏數學模式</a:t>
              </a: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6128159" y="2060848"/>
            <a:ext cx="2404281" cy="3672408"/>
            <a:chOff x="287102" y="1894543"/>
            <a:chExt cx="2404281" cy="3488790"/>
          </a:xfrm>
        </p:grpSpPr>
        <p:sp>
          <p:nvSpPr>
            <p:cNvPr id="37" name="橢圓 36"/>
            <p:cNvSpPr/>
            <p:nvPr/>
          </p:nvSpPr>
          <p:spPr>
            <a:xfrm flipV="1">
              <a:off x="1403648" y="1894543"/>
              <a:ext cx="163996" cy="166305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8" name="直線接點 37"/>
            <p:cNvCxnSpPr>
              <a:stCxn id="37" idx="0"/>
              <a:endCxn id="39" idx="0"/>
            </p:cNvCxnSpPr>
            <p:nvPr/>
          </p:nvCxnSpPr>
          <p:spPr>
            <a:xfrm>
              <a:off x="1485646" y="2060848"/>
              <a:ext cx="3597" cy="195433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圓角矩形 38"/>
            <p:cNvSpPr/>
            <p:nvPr/>
          </p:nvSpPr>
          <p:spPr>
            <a:xfrm>
              <a:off x="287102" y="4015182"/>
              <a:ext cx="2404281" cy="1368151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同時考慮</a:t>
              </a:r>
              <a:r>
                <a:rPr lang="zh-TW" altLang="en-US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攻擊者</a:t>
              </a:r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和</a:t>
              </a:r>
              <a:r>
                <a:rPr lang="zh-TW" altLang="en-US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給定之維安人力</a:t>
              </a:r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之最佳巡邏數學模式</a:t>
              </a: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655551" y="2060848"/>
            <a:ext cx="2404281" cy="2232249"/>
            <a:chOff x="287102" y="1894543"/>
            <a:chExt cx="2404281" cy="2120634"/>
          </a:xfrm>
        </p:grpSpPr>
        <p:sp>
          <p:nvSpPr>
            <p:cNvPr id="41" name="橢圓 40"/>
            <p:cNvSpPr/>
            <p:nvPr/>
          </p:nvSpPr>
          <p:spPr>
            <a:xfrm flipV="1">
              <a:off x="1403648" y="1894543"/>
              <a:ext cx="163996" cy="166305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2" name="直線接點 41"/>
            <p:cNvCxnSpPr>
              <a:stCxn id="41" idx="0"/>
              <a:endCxn id="43" idx="0"/>
            </p:cNvCxnSpPr>
            <p:nvPr/>
          </p:nvCxnSpPr>
          <p:spPr>
            <a:xfrm>
              <a:off x="1485646" y="2060848"/>
              <a:ext cx="3597" cy="58617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圓角矩形 42"/>
            <p:cNvSpPr/>
            <p:nvPr/>
          </p:nvSpPr>
          <p:spPr>
            <a:xfrm>
              <a:off x="287102" y="2647026"/>
              <a:ext cx="2404281" cy="1368151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TW" altLang="zh-TW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理想安全運輸</a:t>
              </a:r>
              <a:r>
                <a:rPr lang="zh-TW" altLang="zh-TW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系統之</a:t>
              </a:r>
              <a:r>
                <a:rPr lang="zh-TW" altLang="zh-TW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最少維安人數</a:t>
              </a:r>
              <a:r>
                <a:rPr lang="zh-TW" altLang="zh-TW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巡邏數學模式</a:t>
              </a:r>
              <a:endPara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2231926" y="2060848"/>
            <a:ext cx="4724139" cy="2952328"/>
            <a:chOff x="-836637" y="1894543"/>
            <a:chExt cx="4724139" cy="2804710"/>
          </a:xfrm>
        </p:grpSpPr>
        <p:sp>
          <p:nvSpPr>
            <p:cNvPr id="33" name="橢圓 32"/>
            <p:cNvSpPr/>
            <p:nvPr/>
          </p:nvSpPr>
          <p:spPr>
            <a:xfrm flipV="1">
              <a:off x="1403648" y="1894543"/>
              <a:ext cx="163996" cy="166305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4" name="直線接點 33"/>
            <p:cNvCxnSpPr>
              <a:stCxn id="33" idx="0"/>
              <a:endCxn id="35" idx="0"/>
            </p:cNvCxnSpPr>
            <p:nvPr/>
          </p:nvCxnSpPr>
          <p:spPr>
            <a:xfrm>
              <a:off x="1485646" y="2060848"/>
              <a:ext cx="39787" cy="127025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圓角矩形 34"/>
            <p:cNvSpPr/>
            <p:nvPr/>
          </p:nvSpPr>
          <p:spPr>
            <a:xfrm>
              <a:off x="-836637" y="3331102"/>
              <a:ext cx="4724139" cy="1368151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給定維安人力資源</a:t>
              </a:r>
              <a:r>
                <a:rPr lang="zh-TW" altLang="en-US" sz="24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之最佳巡邏數學模式</a:t>
              </a:r>
            </a:p>
          </p:txBody>
        </p:sp>
      </p:grpSp>
      <p:sp>
        <p:nvSpPr>
          <p:cNvPr id="48" name="矩形 47"/>
          <p:cNvSpPr/>
          <p:nvPr/>
        </p:nvSpPr>
        <p:spPr>
          <a:xfrm>
            <a:off x="3549694" y="5085184"/>
            <a:ext cx="1712590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不分等級</a:t>
            </a:r>
          </a:p>
        </p:txBody>
      </p:sp>
    </p:spTree>
    <p:extLst>
      <p:ext uri="{BB962C8B-B14F-4D97-AF65-F5344CB8AC3E}">
        <p14:creationId xmlns:p14="http://schemas.microsoft.com/office/powerpoint/2010/main" val="386365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配置</a:t>
            </a:r>
            <a:r>
              <a:rPr lang="zh-TW" altLang="en-US" dirty="0" smtClean="0">
                <a:solidFill>
                  <a:srgbClr val="C00000"/>
                </a:solidFill>
              </a:rPr>
              <a:t>有限人力</a:t>
            </a:r>
            <a:r>
              <a:rPr lang="en-US" altLang="zh-TW" dirty="0">
                <a:solidFill>
                  <a:schemeClr val="tx1"/>
                </a:solidFill>
              </a:rPr>
              <a:t>—</a:t>
            </a:r>
            <a:r>
              <a:rPr lang="zh-TW" altLang="en-US" dirty="0">
                <a:solidFill>
                  <a:schemeClr val="tx1"/>
                </a:solidFill>
              </a:rPr>
              <a:t>維安人員</a:t>
            </a:r>
            <a:r>
              <a:rPr lang="zh-TW" altLang="en-US" dirty="0">
                <a:solidFill>
                  <a:srgbClr val="C00000"/>
                </a:solidFill>
              </a:rPr>
              <a:t>同等級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841972" y="1700808"/>
            <a:ext cx="5821378" cy="4541796"/>
            <a:chOff x="841972" y="1700808"/>
            <a:chExt cx="5821378" cy="4541796"/>
          </a:xfrm>
        </p:grpSpPr>
        <p:pic>
          <p:nvPicPr>
            <p:cNvPr id="3891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4" t="3280" r="7792"/>
            <a:stretch/>
          </p:blipFill>
          <p:spPr bwMode="auto">
            <a:xfrm>
              <a:off x="841972" y="1700808"/>
              <a:ext cx="5821378" cy="4541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3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2852936"/>
              <a:ext cx="457200" cy="33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3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5085184"/>
              <a:ext cx="457200" cy="33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矩形 3"/>
          <p:cNvSpPr/>
          <p:nvPr/>
        </p:nvSpPr>
        <p:spPr>
          <a:xfrm>
            <a:off x="755576" y="5661248"/>
            <a:ext cx="6120680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62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54194"/>
              </p:ext>
            </p:extLst>
          </p:nvPr>
        </p:nvGraphicFramePr>
        <p:xfrm>
          <a:off x="66675" y="1808163"/>
          <a:ext cx="4792663" cy="400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8" name="Equation" r:id="rId3" imgW="2374560" imgH="1981080" progId="Equation.DSMT4">
                  <p:embed/>
                </p:oleObj>
              </mc:Choice>
              <mc:Fallback>
                <p:oleObj name="Equation" r:id="rId3" imgW="2374560" imgH="1981080" progId="Equation.DSMT4">
                  <p:embed/>
                  <p:pic>
                    <p:nvPicPr>
                      <p:cNvPr id="0" name="Object 5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" y="1808163"/>
                        <a:ext cx="4792663" cy="40020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配置</a:t>
            </a:r>
            <a:r>
              <a:rPr lang="zh-TW" altLang="en-US" dirty="0" smtClean="0">
                <a:solidFill>
                  <a:srgbClr val="C00000"/>
                </a:solidFill>
              </a:rPr>
              <a:t>有限人力</a:t>
            </a:r>
            <a:r>
              <a:rPr lang="en-US" altLang="zh-TW" dirty="0" smtClean="0">
                <a:solidFill>
                  <a:schemeClr val="tx1"/>
                </a:solidFill>
              </a:rPr>
              <a:t>—</a:t>
            </a:r>
            <a:r>
              <a:rPr lang="zh-TW" altLang="en-US" dirty="0" smtClean="0">
                <a:solidFill>
                  <a:schemeClr val="tx1"/>
                </a:solidFill>
              </a:rPr>
              <a:t>維安人員</a:t>
            </a:r>
            <a:r>
              <a:rPr lang="zh-TW" altLang="en-US" dirty="0" smtClean="0">
                <a:solidFill>
                  <a:srgbClr val="C00000"/>
                </a:solidFill>
              </a:rPr>
              <a:t>同等級</a:t>
            </a:r>
            <a:endParaRPr lang="zh-TW" altLang="en-US" dirty="0">
              <a:solidFill>
                <a:srgbClr val="C00000"/>
              </a:solidFill>
            </a:endParaRPr>
          </a:p>
        </p:txBody>
      </p:sp>
      <p:pic>
        <p:nvPicPr>
          <p:cNvPr id="23" name="Picture 5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15657"/>
            <a:ext cx="4155770" cy="540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群組 14"/>
          <p:cNvGrpSpPr/>
          <p:nvPr/>
        </p:nvGrpSpPr>
        <p:grpSpPr>
          <a:xfrm>
            <a:off x="0" y="1384445"/>
            <a:ext cx="4860032" cy="5428931"/>
            <a:chOff x="0" y="1421957"/>
            <a:chExt cx="4860032" cy="5428931"/>
          </a:xfrm>
        </p:grpSpPr>
        <p:sp>
          <p:nvSpPr>
            <p:cNvPr id="16" name="矩形 15"/>
            <p:cNvSpPr/>
            <p:nvPr/>
          </p:nvSpPr>
          <p:spPr>
            <a:xfrm>
              <a:off x="0" y="1421957"/>
              <a:ext cx="4860032" cy="216024"/>
            </a:xfrm>
            <a:prstGeom prst="rect">
              <a:avLst/>
            </a:prstGeom>
            <a:solidFill>
              <a:schemeClr val="dk1">
                <a:alpha val="88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2602416"/>
              <a:ext cx="4860032" cy="4248472"/>
            </a:xfrm>
            <a:prstGeom prst="rect">
              <a:avLst/>
            </a:prstGeom>
            <a:solidFill>
              <a:schemeClr val="dk1">
                <a:alpha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1637980"/>
              <a:ext cx="4860032" cy="964435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圓角矩形 18"/>
          <p:cNvSpPr/>
          <p:nvPr/>
        </p:nvSpPr>
        <p:spPr>
          <a:xfrm>
            <a:off x="539552" y="3789040"/>
            <a:ext cx="3528392" cy="17746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每條</a:t>
            </a: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節線都有不同的維安需求，</a:t>
            </a:r>
            <a:r>
              <a:rPr lang="zh-TW" altLang="en-US" sz="24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最大化巡邏高維安需求</a:t>
            </a: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的節線</a:t>
            </a:r>
            <a:endParaRPr lang="en-US" altLang="zh-TW" sz="2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Rectangle 57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05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515759"/>
              </p:ext>
            </p:extLst>
          </p:nvPr>
        </p:nvGraphicFramePr>
        <p:xfrm>
          <a:off x="66675" y="1776413"/>
          <a:ext cx="4792663" cy="400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56" name="Equation" r:id="rId3" imgW="2374560" imgH="1981080" progId="Equation.DSMT4">
                  <p:embed/>
                </p:oleObj>
              </mc:Choice>
              <mc:Fallback>
                <p:oleObj name="Equation" r:id="rId3" imgW="2374560" imgH="1981080" progId="Equation.DSMT4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" y="1776413"/>
                        <a:ext cx="4792663" cy="400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配置</a:t>
            </a:r>
            <a:r>
              <a:rPr lang="zh-TW" altLang="en-US" dirty="0">
                <a:solidFill>
                  <a:srgbClr val="C00000"/>
                </a:solidFill>
              </a:rPr>
              <a:t>有限人力</a:t>
            </a:r>
            <a:r>
              <a:rPr lang="en-US" altLang="zh-TW" dirty="0">
                <a:solidFill>
                  <a:schemeClr val="tx1"/>
                </a:solidFill>
              </a:rPr>
              <a:t>—</a:t>
            </a:r>
            <a:r>
              <a:rPr lang="zh-TW" altLang="en-US" dirty="0">
                <a:solidFill>
                  <a:schemeClr val="tx1"/>
                </a:solidFill>
              </a:rPr>
              <a:t>維安人員</a:t>
            </a:r>
            <a:r>
              <a:rPr lang="zh-TW" altLang="en-US" dirty="0">
                <a:solidFill>
                  <a:srgbClr val="C00000"/>
                </a:solidFill>
              </a:rPr>
              <a:t>同等級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0" y="1390388"/>
            <a:ext cx="4860032" cy="5436043"/>
            <a:chOff x="0" y="1421956"/>
            <a:chExt cx="4860032" cy="5436043"/>
          </a:xfrm>
        </p:grpSpPr>
        <p:sp>
          <p:nvSpPr>
            <p:cNvPr id="16" name="矩形 15"/>
            <p:cNvSpPr/>
            <p:nvPr/>
          </p:nvSpPr>
          <p:spPr>
            <a:xfrm>
              <a:off x="0" y="1421956"/>
              <a:ext cx="4860032" cy="1174515"/>
            </a:xfrm>
            <a:prstGeom prst="rect">
              <a:avLst/>
            </a:prstGeom>
            <a:solidFill>
              <a:schemeClr val="dk1">
                <a:alpha val="88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4036633"/>
              <a:ext cx="4860032" cy="2821366"/>
            </a:xfrm>
            <a:prstGeom prst="rect">
              <a:avLst/>
            </a:prstGeom>
            <a:solidFill>
              <a:schemeClr val="dk1">
                <a:alpha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2596472"/>
              <a:ext cx="4860032" cy="1440160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5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734" y="1415657"/>
            <a:ext cx="4155770" cy="540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直線單箭頭接點 26"/>
          <p:cNvCxnSpPr/>
          <p:nvPr/>
        </p:nvCxnSpPr>
        <p:spPr>
          <a:xfrm flipH="1">
            <a:off x="5292081" y="1872842"/>
            <a:ext cx="144016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H="1">
            <a:off x="6095771" y="1872842"/>
            <a:ext cx="800472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6896243" y="1918872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7172672" y="1976264"/>
            <a:ext cx="648072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7263883" y="1918872"/>
            <a:ext cx="1512168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>
            <a:off x="5220074" y="6108600"/>
            <a:ext cx="1512167" cy="4320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6064413" y="6080518"/>
            <a:ext cx="648072" cy="4320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6948264" y="6118852"/>
            <a:ext cx="0" cy="2624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>
            <a:off x="7181056" y="6004317"/>
            <a:ext cx="639688" cy="4148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H="1">
            <a:off x="7308304" y="6080518"/>
            <a:ext cx="1512168" cy="4148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4" descr="C:\Users\ilin\AppData\Local\Microsoft\Windows\Temporary Internet Files\Content.IE5\POTTT47K\MC900242165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619" y="5957992"/>
            <a:ext cx="576064" cy="84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ilin\AppData\Local\Microsoft\Windows\Temporary Internet Files\Content.IE5\POTTT47K\MC900242165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7" y="1199648"/>
            <a:ext cx="576064" cy="84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圓角矩形 19"/>
          <p:cNvSpPr/>
          <p:nvPr/>
        </p:nvSpPr>
        <p:spPr>
          <a:xfrm>
            <a:off x="665820" y="4737922"/>
            <a:ext cx="3528392" cy="17746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所有維安人力皆從</a:t>
            </a:r>
            <a:r>
              <a:rPr lang="zh-TW" altLang="zh-TW" sz="24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虛擬總起點</a:t>
            </a:r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開始，最後在</a:t>
            </a:r>
            <a:r>
              <a:rPr lang="zh-TW" altLang="zh-TW" sz="24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虛擬</a:t>
            </a:r>
            <a:r>
              <a:rPr lang="zh-TW" altLang="zh-TW" sz="24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總</a:t>
            </a:r>
            <a:r>
              <a:rPr lang="zh-TW" altLang="en-US" sz="24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訖</a:t>
            </a:r>
            <a:r>
              <a:rPr lang="zh-TW" altLang="zh-TW" sz="24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點</a:t>
            </a:r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結束</a:t>
            </a:r>
            <a:endParaRPr lang="zh-TW" altLang="en-US" sz="2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743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配置</a:t>
            </a:r>
            <a:r>
              <a:rPr lang="zh-TW" altLang="en-US" dirty="0">
                <a:solidFill>
                  <a:srgbClr val="C00000"/>
                </a:solidFill>
              </a:rPr>
              <a:t>有限人力</a:t>
            </a:r>
            <a:r>
              <a:rPr lang="en-US" altLang="zh-TW" dirty="0">
                <a:solidFill>
                  <a:schemeClr val="tx1"/>
                </a:solidFill>
              </a:rPr>
              <a:t>—</a:t>
            </a:r>
            <a:r>
              <a:rPr lang="zh-TW" altLang="en-US" dirty="0">
                <a:solidFill>
                  <a:schemeClr val="tx1"/>
                </a:solidFill>
              </a:rPr>
              <a:t>維安人員</a:t>
            </a:r>
            <a:r>
              <a:rPr lang="zh-TW" altLang="en-US" dirty="0">
                <a:solidFill>
                  <a:srgbClr val="C00000"/>
                </a:solidFill>
              </a:rPr>
              <a:t>同等級</a:t>
            </a:r>
          </a:p>
        </p:txBody>
      </p:sp>
      <p:pic>
        <p:nvPicPr>
          <p:cNvPr id="23" name="Picture 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15657"/>
            <a:ext cx="4155770" cy="540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群組 14"/>
          <p:cNvGrpSpPr/>
          <p:nvPr/>
        </p:nvGrpSpPr>
        <p:grpSpPr>
          <a:xfrm>
            <a:off x="0" y="1415657"/>
            <a:ext cx="4860032" cy="5436042"/>
            <a:chOff x="0" y="1421957"/>
            <a:chExt cx="4860032" cy="5436042"/>
          </a:xfrm>
        </p:grpSpPr>
        <p:sp>
          <p:nvSpPr>
            <p:cNvPr id="16" name="矩形 15"/>
            <p:cNvSpPr/>
            <p:nvPr/>
          </p:nvSpPr>
          <p:spPr>
            <a:xfrm>
              <a:off x="0" y="1421957"/>
              <a:ext cx="4860032" cy="2705296"/>
            </a:xfrm>
            <a:prstGeom prst="rect">
              <a:avLst/>
            </a:prstGeom>
            <a:solidFill>
              <a:schemeClr val="dk1">
                <a:alpha val="88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4950349"/>
              <a:ext cx="4860032" cy="1907650"/>
            </a:xfrm>
            <a:prstGeom prst="rect">
              <a:avLst/>
            </a:prstGeom>
            <a:solidFill>
              <a:schemeClr val="dk1">
                <a:alpha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4127253"/>
              <a:ext cx="4860032" cy="823096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1" name="直線單箭頭接點 20"/>
          <p:cNvCxnSpPr/>
          <p:nvPr/>
        </p:nvCxnSpPr>
        <p:spPr>
          <a:xfrm>
            <a:off x="6012160" y="3343503"/>
            <a:ext cx="0" cy="3600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6208861" y="3763146"/>
            <a:ext cx="523379" cy="11988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6023303" y="4005064"/>
            <a:ext cx="0" cy="3600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5364088" y="3855943"/>
            <a:ext cx="504056" cy="1031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098777"/>
              </p:ext>
            </p:extLst>
          </p:nvPr>
        </p:nvGraphicFramePr>
        <p:xfrm>
          <a:off x="323528" y="1556792"/>
          <a:ext cx="3895725" cy="436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8" name="Equation" r:id="rId4" imgW="1930400" imgH="2159000" progId="Equation.DSMT4">
                  <p:embed/>
                </p:oleObj>
              </mc:Choice>
              <mc:Fallback>
                <p:oleObj name="Equation" r:id="rId4" imgW="1930400" imgH="2159000" progId="Equation.DSMT4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556792"/>
                        <a:ext cx="3895725" cy="436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圓角矩形 19"/>
          <p:cNvSpPr/>
          <p:nvPr/>
        </p:nvSpPr>
        <p:spPr>
          <a:xfrm>
            <a:off x="539552" y="1880983"/>
            <a:ext cx="3528392" cy="17746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維</a:t>
            </a:r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安</a:t>
            </a:r>
            <a:r>
              <a:rPr lang="zh-TW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人力</a:t>
            </a:r>
            <a:r>
              <a:rPr lang="zh-TW" altLang="en-US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流量</a:t>
            </a: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守恆</a:t>
            </a:r>
            <a:endParaRPr lang="en-US" altLang="zh-TW" sz="2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ctr"/>
            <a:endParaRPr lang="en-US" altLang="zh-TW" sz="2000" dirty="0">
              <a:solidFill>
                <a:schemeClr val="accent1"/>
              </a:solidFill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en-US" altLang="zh-TW" sz="1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lang="en-US" altLang="zh-TW" sz="1600" baseline="-250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(7,17) </a:t>
            </a:r>
            <a:r>
              <a:rPr lang="en-US" altLang="zh-TW" sz="1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+ X</a:t>
            </a:r>
            <a:r>
              <a:rPr lang="en-US" altLang="zh-TW" sz="1600" baseline="-250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(18,17)</a:t>
            </a:r>
            <a:r>
              <a:rPr lang="en-US" altLang="zh-TW" sz="1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 X</a:t>
            </a:r>
            <a:r>
              <a:rPr lang="en-US" altLang="zh-TW" sz="1600" baseline="-25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(17,12)</a:t>
            </a:r>
            <a:r>
              <a:rPr lang="en-US" altLang="zh-TW" sz="1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-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lang="en-US" altLang="zh-TW" sz="1600" baseline="-25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(17,16)</a:t>
            </a:r>
            <a:r>
              <a:rPr lang="en-US" altLang="zh-TW" sz="1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256754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配置</a:t>
            </a:r>
            <a:r>
              <a:rPr lang="zh-TW" altLang="en-US" dirty="0">
                <a:solidFill>
                  <a:srgbClr val="C00000"/>
                </a:solidFill>
              </a:rPr>
              <a:t>有限人力</a:t>
            </a:r>
            <a:r>
              <a:rPr lang="en-US" altLang="zh-TW" dirty="0">
                <a:solidFill>
                  <a:schemeClr val="tx1"/>
                </a:solidFill>
              </a:rPr>
              <a:t>—</a:t>
            </a:r>
            <a:r>
              <a:rPr lang="zh-TW" altLang="en-US" dirty="0">
                <a:solidFill>
                  <a:schemeClr val="tx1"/>
                </a:solidFill>
              </a:rPr>
              <a:t>維安人員</a:t>
            </a:r>
            <a:r>
              <a:rPr lang="zh-TW" altLang="en-US" dirty="0">
                <a:solidFill>
                  <a:srgbClr val="C00000"/>
                </a:solidFill>
              </a:rPr>
              <a:t>同等級</a:t>
            </a:r>
          </a:p>
        </p:txBody>
      </p:sp>
      <p:pic>
        <p:nvPicPr>
          <p:cNvPr id="23" name="Picture 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15657"/>
            <a:ext cx="4155770" cy="540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群組 14"/>
          <p:cNvGrpSpPr/>
          <p:nvPr/>
        </p:nvGrpSpPr>
        <p:grpSpPr>
          <a:xfrm>
            <a:off x="-36512" y="1449342"/>
            <a:ext cx="4860032" cy="5436042"/>
            <a:chOff x="0" y="1421957"/>
            <a:chExt cx="4860032" cy="5436042"/>
          </a:xfrm>
        </p:grpSpPr>
        <p:sp>
          <p:nvSpPr>
            <p:cNvPr id="16" name="矩形 15"/>
            <p:cNvSpPr/>
            <p:nvPr/>
          </p:nvSpPr>
          <p:spPr>
            <a:xfrm>
              <a:off x="0" y="1421957"/>
              <a:ext cx="4860032" cy="3456384"/>
            </a:xfrm>
            <a:prstGeom prst="rect">
              <a:avLst/>
            </a:prstGeom>
            <a:solidFill>
              <a:schemeClr val="dk1">
                <a:alpha val="88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6174485"/>
              <a:ext cx="4860032" cy="683514"/>
            </a:xfrm>
            <a:prstGeom prst="rect">
              <a:avLst/>
            </a:prstGeom>
            <a:solidFill>
              <a:schemeClr val="dk1">
                <a:alpha val="9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4878341"/>
              <a:ext cx="4860032" cy="1296144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圓角矩形 18"/>
          <p:cNvSpPr/>
          <p:nvPr/>
        </p:nvSpPr>
        <p:spPr>
          <a:xfrm>
            <a:off x="238816" y="2780928"/>
            <a:ext cx="4464496" cy="10801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確認哪些節線有被巡邏過</a:t>
            </a:r>
            <a:endParaRPr lang="en-US" altLang="zh-TW" sz="2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23850" y="1628775"/>
            <a:ext cx="4118304" cy="4362450"/>
            <a:chOff x="323850" y="1628775"/>
            <a:chExt cx="4118304" cy="4362450"/>
          </a:xfrm>
        </p:grpSpPr>
        <p:graphicFrame>
          <p:nvGraphicFramePr>
            <p:cNvPr id="3" name="物件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2844347"/>
                </p:ext>
              </p:extLst>
            </p:nvPr>
          </p:nvGraphicFramePr>
          <p:xfrm>
            <a:off x="323850" y="1628775"/>
            <a:ext cx="3895725" cy="4362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34" name="Equation" r:id="rId4" imgW="1930400" imgH="2159000" progId="Equation.DSMT4">
                    <p:embed/>
                  </p:oleObj>
                </mc:Choice>
                <mc:Fallback>
                  <p:oleObj name="Equation" r:id="rId4" imgW="1930400" imgH="2159000" progId="Equation.DSMT4">
                    <p:embed/>
                    <p:pic>
                      <p:nvPicPr>
                        <p:cNvPr id="0" name="物件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850" y="1628775"/>
                          <a:ext cx="3895725" cy="4362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7932" name="Picture 52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5013176"/>
              <a:ext cx="555954" cy="4053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52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1910" y="5543897"/>
              <a:ext cx="555954" cy="4053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740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台北捷運板南線</a:t>
            </a:r>
            <a:r>
              <a:rPr lang="en-US" altLang="zh-TW" dirty="0"/>
              <a:t>30</a:t>
            </a:r>
            <a:r>
              <a:rPr lang="zh-TW" altLang="en-US" dirty="0"/>
              <a:t>台車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716016" y="1668622"/>
            <a:ext cx="40318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理想安全人數為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14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人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測試只有</a:t>
            </a:r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5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位維安人員的情況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6" name="圖片 5" descr="C:\Users\tyra\Documents\Visual Studio 2012\Projects\Project2\Project2\red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203" r="18426" b="927"/>
          <a:stretch/>
        </p:blipFill>
        <p:spPr bwMode="auto">
          <a:xfrm>
            <a:off x="592535" y="1484784"/>
            <a:ext cx="4010660" cy="51631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7856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配置</a:t>
            </a:r>
            <a:r>
              <a:rPr lang="zh-TW" altLang="en-US" dirty="0">
                <a:solidFill>
                  <a:srgbClr val="C00000"/>
                </a:solidFill>
              </a:rPr>
              <a:t>有限人力</a:t>
            </a:r>
            <a:r>
              <a:rPr lang="en-US" altLang="zh-TW" dirty="0">
                <a:solidFill>
                  <a:schemeClr val="tx1"/>
                </a:solidFill>
              </a:rPr>
              <a:t>—</a:t>
            </a:r>
            <a:r>
              <a:rPr lang="zh-TW" altLang="en-US" dirty="0">
                <a:solidFill>
                  <a:schemeClr val="tx1"/>
                </a:solidFill>
              </a:rPr>
              <a:t>維安人員</a:t>
            </a:r>
            <a:r>
              <a:rPr lang="zh-TW" altLang="en-US" dirty="0">
                <a:solidFill>
                  <a:srgbClr val="C00000"/>
                </a:solidFill>
              </a:rPr>
              <a:t>區分等級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83568" y="2024843"/>
            <a:ext cx="7776865" cy="252029"/>
            <a:chOff x="159482" y="4797152"/>
            <a:chExt cx="8841010" cy="936104"/>
          </a:xfrm>
        </p:grpSpPr>
        <p:sp>
          <p:nvSpPr>
            <p:cNvPr id="6" name="向右箭號 5"/>
            <p:cNvSpPr/>
            <p:nvPr/>
          </p:nvSpPr>
          <p:spPr>
            <a:xfrm>
              <a:off x="2195736" y="4797152"/>
              <a:ext cx="6804756" cy="93610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向右箭號 6"/>
            <p:cNvSpPr/>
            <p:nvPr/>
          </p:nvSpPr>
          <p:spPr>
            <a:xfrm flipH="1">
              <a:off x="159482" y="4797152"/>
              <a:ext cx="7812868" cy="93610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14"/>
            <p:cNvSpPr/>
            <p:nvPr/>
          </p:nvSpPr>
          <p:spPr>
            <a:xfrm>
              <a:off x="7187092" y="5118503"/>
              <a:ext cx="1240371" cy="307467"/>
            </a:xfrm>
            <a:custGeom>
              <a:avLst/>
              <a:gdLst>
                <a:gd name="connsiteX0" fmla="*/ 0 w 360040"/>
                <a:gd name="connsiteY0" fmla="*/ 0 h 324036"/>
                <a:gd name="connsiteX1" fmla="*/ 360040 w 360040"/>
                <a:gd name="connsiteY1" fmla="*/ 0 h 324036"/>
                <a:gd name="connsiteX2" fmla="*/ 360040 w 360040"/>
                <a:gd name="connsiteY2" fmla="*/ 324036 h 324036"/>
                <a:gd name="connsiteX3" fmla="*/ 0 w 360040"/>
                <a:gd name="connsiteY3" fmla="*/ 324036 h 324036"/>
                <a:gd name="connsiteX4" fmla="*/ 0 w 360040"/>
                <a:gd name="connsiteY4" fmla="*/ 0 h 324036"/>
                <a:gd name="connsiteX0" fmla="*/ 0 w 369565"/>
                <a:gd name="connsiteY0" fmla="*/ 0 h 409761"/>
                <a:gd name="connsiteX1" fmla="*/ 369565 w 369565"/>
                <a:gd name="connsiteY1" fmla="*/ 85725 h 409761"/>
                <a:gd name="connsiteX2" fmla="*/ 369565 w 369565"/>
                <a:gd name="connsiteY2" fmla="*/ 409761 h 409761"/>
                <a:gd name="connsiteX3" fmla="*/ 9525 w 369565"/>
                <a:gd name="connsiteY3" fmla="*/ 409761 h 409761"/>
                <a:gd name="connsiteX4" fmla="*/ 0 w 369565"/>
                <a:gd name="connsiteY4" fmla="*/ 0 h 409761"/>
                <a:gd name="connsiteX0" fmla="*/ 0 w 398140"/>
                <a:gd name="connsiteY0" fmla="*/ 9525 h 419286"/>
                <a:gd name="connsiteX1" fmla="*/ 398140 w 398140"/>
                <a:gd name="connsiteY1" fmla="*/ 0 h 419286"/>
                <a:gd name="connsiteX2" fmla="*/ 369565 w 398140"/>
                <a:gd name="connsiteY2" fmla="*/ 419286 h 419286"/>
                <a:gd name="connsiteX3" fmla="*/ 9525 w 398140"/>
                <a:gd name="connsiteY3" fmla="*/ 419286 h 419286"/>
                <a:gd name="connsiteX4" fmla="*/ 0 w 398140"/>
                <a:gd name="connsiteY4" fmla="*/ 9525 h 419286"/>
                <a:gd name="connsiteX0" fmla="*/ 0 w 436240"/>
                <a:gd name="connsiteY0" fmla="*/ 9525 h 419286"/>
                <a:gd name="connsiteX1" fmla="*/ 398140 w 436240"/>
                <a:gd name="connsiteY1" fmla="*/ 0 h 419286"/>
                <a:gd name="connsiteX2" fmla="*/ 436240 w 436240"/>
                <a:gd name="connsiteY2" fmla="*/ 400236 h 419286"/>
                <a:gd name="connsiteX3" fmla="*/ 9525 w 436240"/>
                <a:gd name="connsiteY3" fmla="*/ 419286 h 419286"/>
                <a:gd name="connsiteX4" fmla="*/ 0 w 436240"/>
                <a:gd name="connsiteY4" fmla="*/ 9525 h 419286"/>
                <a:gd name="connsiteX0" fmla="*/ 133350 w 569590"/>
                <a:gd name="connsiteY0" fmla="*/ 9525 h 400236"/>
                <a:gd name="connsiteX1" fmla="*/ 531490 w 569590"/>
                <a:gd name="connsiteY1" fmla="*/ 0 h 400236"/>
                <a:gd name="connsiteX2" fmla="*/ 569590 w 569590"/>
                <a:gd name="connsiteY2" fmla="*/ 400236 h 400236"/>
                <a:gd name="connsiteX3" fmla="*/ 0 w 569590"/>
                <a:gd name="connsiteY3" fmla="*/ 390711 h 400236"/>
                <a:gd name="connsiteX4" fmla="*/ 133350 w 569590"/>
                <a:gd name="connsiteY4" fmla="*/ 9525 h 400236"/>
                <a:gd name="connsiteX0" fmla="*/ 133350 w 626740"/>
                <a:gd name="connsiteY0" fmla="*/ 9525 h 419286"/>
                <a:gd name="connsiteX1" fmla="*/ 531490 w 626740"/>
                <a:gd name="connsiteY1" fmla="*/ 0 h 419286"/>
                <a:gd name="connsiteX2" fmla="*/ 626740 w 626740"/>
                <a:gd name="connsiteY2" fmla="*/ 419286 h 419286"/>
                <a:gd name="connsiteX3" fmla="*/ 0 w 626740"/>
                <a:gd name="connsiteY3" fmla="*/ 390711 h 419286"/>
                <a:gd name="connsiteX4" fmla="*/ 133350 w 626740"/>
                <a:gd name="connsiteY4" fmla="*/ 9525 h 419286"/>
                <a:gd name="connsiteX0" fmla="*/ 161925 w 655315"/>
                <a:gd name="connsiteY0" fmla="*/ 9525 h 419286"/>
                <a:gd name="connsiteX1" fmla="*/ 560065 w 655315"/>
                <a:gd name="connsiteY1" fmla="*/ 0 h 419286"/>
                <a:gd name="connsiteX2" fmla="*/ 655315 w 655315"/>
                <a:gd name="connsiteY2" fmla="*/ 419286 h 419286"/>
                <a:gd name="connsiteX3" fmla="*/ 0 w 655315"/>
                <a:gd name="connsiteY3" fmla="*/ 409761 h 419286"/>
                <a:gd name="connsiteX4" fmla="*/ 161925 w 655315"/>
                <a:gd name="connsiteY4" fmla="*/ 9525 h 419286"/>
                <a:gd name="connsiteX0" fmla="*/ 161925 w 655315"/>
                <a:gd name="connsiteY0" fmla="*/ 322868 h 732629"/>
                <a:gd name="connsiteX1" fmla="*/ 560065 w 655315"/>
                <a:gd name="connsiteY1" fmla="*/ 313343 h 732629"/>
                <a:gd name="connsiteX2" fmla="*/ 584862 w 655315"/>
                <a:gd name="connsiteY2" fmla="*/ 3164 h 732629"/>
                <a:gd name="connsiteX3" fmla="*/ 655315 w 655315"/>
                <a:gd name="connsiteY3" fmla="*/ 732629 h 732629"/>
                <a:gd name="connsiteX4" fmla="*/ 0 w 655315"/>
                <a:gd name="connsiteY4" fmla="*/ 723104 h 732629"/>
                <a:gd name="connsiteX5" fmla="*/ 161925 w 655315"/>
                <a:gd name="connsiteY5" fmla="*/ 322868 h 732629"/>
                <a:gd name="connsiteX0" fmla="*/ 161925 w 655315"/>
                <a:gd name="connsiteY0" fmla="*/ 0 h 759170"/>
                <a:gd name="connsiteX1" fmla="*/ 560065 w 655315"/>
                <a:gd name="connsiteY1" fmla="*/ 339884 h 759170"/>
                <a:gd name="connsiteX2" fmla="*/ 584862 w 655315"/>
                <a:gd name="connsiteY2" fmla="*/ 29705 h 759170"/>
                <a:gd name="connsiteX3" fmla="*/ 655315 w 655315"/>
                <a:gd name="connsiteY3" fmla="*/ 759170 h 759170"/>
                <a:gd name="connsiteX4" fmla="*/ 0 w 655315"/>
                <a:gd name="connsiteY4" fmla="*/ 749645 h 759170"/>
                <a:gd name="connsiteX5" fmla="*/ 161925 w 655315"/>
                <a:gd name="connsiteY5" fmla="*/ 0 h 75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5315" h="759170">
                  <a:moveTo>
                    <a:pt x="161925" y="0"/>
                  </a:moveTo>
                  <a:lnTo>
                    <a:pt x="560065" y="339884"/>
                  </a:lnTo>
                  <a:cubicBezTo>
                    <a:pt x="566424" y="382079"/>
                    <a:pt x="578503" y="-12490"/>
                    <a:pt x="584862" y="29705"/>
                  </a:cubicBezTo>
                  <a:lnTo>
                    <a:pt x="655315" y="759170"/>
                  </a:lnTo>
                  <a:lnTo>
                    <a:pt x="0" y="749645"/>
                  </a:lnTo>
                  <a:lnTo>
                    <a:pt x="1619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683568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趨於理想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366215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趨於現實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2231926" y="2060848"/>
            <a:ext cx="4724139" cy="2952328"/>
            <a:chOff x="-836637" y="1894543"/>
            <a:chExt cx="4724139" cy="2804710"/>
          </a:xfrm>
        </p:grpSpPr>
        <p:sp>
          <p:nvSpPr>
            <p:cNvPr id="12" name="橢圓 11"/>
            <p:cNvSpPr/>
            <p:nvPr/>
          </p:nvSpPr>
          <p:spPr>
            <a:xfrm flipV="1">
              <a:off x="1403648" y="1894543"/>
              <a:ext cx="163996" cy="166305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接點 12"/>
            <p:cNvCxnSpPr>
              <a:stCxn id="12" idx="0"/>
              <a:endCxn id="14" idx="0"/>
            </p:cNvCxnSpPr>
            <p:nvPr/>
          </p:nvCxnSpPr>
          <p:spPr>
            <a:xfrm>
              <a:off x="1485646" y="2060848"/>
              <a:ext cx="39787" cy="127025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圓角矩形 13"/>
            <p:cNvSpPr/>
            <p:nvPr/>
          </p:nvSpPr>
          <p:spPr>
            <a:xfrm>
              <a:off x="-836637" y="3331102"/>
              <a:ext cx="4724139" cy="1368151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給定維安人力資源</a:t>
              </a:r>
              <a:r>
                <a:rPr lang="zh-TW" altLang="en-US" sz="24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之最佳巡邏數學模式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3715705" y="5140825"/>
            <a:ext cx="1712590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區分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等級</a:t>
            </a:r>
          </a:p>
        </p:txBody>
      </p:sp>
    </p:spTree>
    <p:extLst>
      <p:ext uri="{BB962C8B-B14F-4D97-AF65-F5344CB8AC3E}">
        <p14:creationId xmlns:p14="http://schemas.microsoft.com/office/powerpoint/2010/main" val="246074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配置</a:t>
            </a:r>
            <a:r>
              <a:rPr lang="zh-TW" altLang="en-US" dirty="0">
                <a:solidFill>
                  <a:srgbClr val="C00000"/>
                </a:solidFill>
              </a:rPr>
              <a:t>有限人力</a:t>
            </a:r>
            <a:r>
              <a:rPr lang="en-US" altLang="zh-TW" dirty="0">
                <a:solidFill>
                  <a:schemeClr val="tx1"/>
                </a:solidFill>
              </a:rPr>
              <a:t>—</a:t>
            </a:r>
            <a:r>
              <a:rPr lang="zh-TW" altLang="en-US" dirty="0">
                <a:solidFill>
                  <a:schemeClr val="tx1"/>
                </a:solidFill>
              </a:rPr>
              <a:t>維安</a:t>
            </a:r>
            <a:r>
              <a:rPr lang="zh-TW" altLang="en-US" dirty="0" smtClean="0">
                <a:solidFill>
                  <a:schemeClr val="tx1"/>
                </a:solidFill>
              </a:rPr>
              <a:t>人員</a:t>
            </a:r>
            <a:r>
              <a:rPr lang="zh-TW" altLang="en-US" dirty="0" smtClean="0">
                <a:solidFill>
                  <a:srgbClr val="C00000"/>
                </a:solidFill>
              </a:rPr>
              <a:t>區分等級</a:t>
            </a:r>
            <a:endParaRPr lang="zh-TW" altLang="en-US" dirty="0">
              <a:solidFill>
                <a:srgbClr val="C00000"/>
              </a:solidFill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220075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23528" y="5877272"/>
            <a:ext cx="8292083" cy="523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39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文獻探討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525963"/>
          </a:xfrm>
        </p:spPr>
        <p:txBody>
          <a:bodyPr>
            <a:normAutofit/>
          </a:bodyPr>
          <a:lstStyle/>
          <a:p>
            <a:pPr lvl="0"/>
            <a:r>
              <a:rPr lang="zh-TW" altLang="en-US" dirty="0"/>
              <a:t>以最大化巡邏地點為</a:t>
            </a:r>
            <a:r>
              <a:rPr lang="zh-TW" altLang="en-US" dirty="0" smtClean="0"/>
              <a:t>目標</a:t>
            </a:r>
            <a:endParaRPr lang="en-US" altLang="zh-TW" dirty="0" smtClean="0"/>
          </a:p>
          <a:p>
            <a:pPr lvl="1"/>
            <a:r>
              <a:rPr lang="en-US" altLang="zh-TW" dirty="0" err="1" smtClean="0">
                <a:latin typeface="Times New Roman" pitchFamily="18" charset="0"/>
                <a:cs typeface="Times New Roman" pitchFamily="18" charset="0"/>
              </a:rPr>
              <a:t>Keskin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et al.(2012) </a:t>
            </a:r>
          </a:p>
          <a:p>
            <a:pPr lvl="1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Curtin 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et al.(2010)</a:t>
            </a:r>
          </a:p>
          <a:p>
            <a:pPr lvl="1"/>
            <a:endParaRPr lang="en-US" altLang="zh-TW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TW" altLang="en-US" dirty="0"/>
              <a:t>最</a:t>
            </a:r>
            <a:r>
              <a:rPr lang="zh-TW" altLang="zh-TW" dirty="0"/>
              <a:t>小化維安巡邏的成本</a:t>
            </a:r>
            <a:endParaRPr lang="en-US" altLang="zh-TW" dirty="0"/>
          </a:p>
          <a:p>
            <a:pPr lvl="1"/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Li and 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Keskin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(2013)</a:t>
            </a:r>
          </a:p>
          <a:p>
            <a:pPr lvl="1"/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Chircop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et al.(2013)</a:t>
            </a:r>
            <a:endParaRPr lang="zh-TW" altLang="zh-TW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zh-TW" altLang="en-US" dirty="0" smtClean="0">
                <a:latin typeface="Times New Roman" pitchFamily="18" charset="0"/>
                <a:cs typeface="Times New Roman" pitchFamily="18" charset="0"/>
              </a:rPr>
              <a:t>賽局理論為基礎</a:t>
            </a: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Jin, Lu, Sun, and Yin (2015)</a:t>
            </a:r>
          </a:p>
          <a:p>
            <a:pPr lvl="1"/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Starita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TW" dirty="0" err="1">
                <a:latin typeface="Times New Roman" pitchFamily="18" charset="0"/>
                <a:cs typeface="Times New Roman" pitchFamily="18" charset="0"/>
              </a:rPr>
              <a:t>Scaparra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 (2016)</a:t>
            </a:r>
          </a:p>
          <a:p>
            <a:pPr marL="457200" lvl="1" indent="0">
              <a:buNone/>
            </a:pPr>
            <a:endParaRPr lang="en-US" altLang="zh-TW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右大括弧 3"/>
          <p:cNvSpPr/>
          <p:nvPr/>
        </p:nvSpPr>
        <p:spPr>
          <a:xfrm>
            <a:off x="4283968" y="1844824"/>
            <a:ext cx="720080" cy="4248472"/>
          </a:xfrm>
          <a:prstGeom prst="rightBrace">
            <a:avLst>
              <a:gd name="adj1" fmla="val 47843"/>
              <a:gd name="adj2" fmla="val 14061"/>
            </a:avLst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148064" y="1745521"/>
            <a:ext cx="3600400" cy="1323439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僅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注重</a:t>
            </a:r>
            <a:r>
              <a:rPr lang="zh-TW" altLang="zh-TW" sz="20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車站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巡邏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2000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沒</a:t>
            </a:r>
            <a:r>
              <a:rPr lang="zh-TW" altLang="zh-TW" sz="20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考慮時間軸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，僅有少數有考慮固定時間區段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5148064" y="3573016"/>
            <a:ext cx="3600400" cy="2304256"/>
            <a:chOff x="5220072" y="3356992"/>
            <a:chExt cx="3600400" cy="2304256"/>
          </a:xfrm>
        </p:grpSpPr>
        <p:sp>
          <p:nvSpPr>
            <p:cNvPr id="6" name="文字方塊 5"/>
            <p:cNvSpPr txBox="1"/>
            <p:nvPr/>
          </p:nvSpPr>
          <p:spPr>
            <a:xfrm>
              <a:off x="5220072" y="4030032"/>
              <a:ext cx="3600400" cy="1631216"/>
            </a:xfrm>
            <a:prstGeom prst="rect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考慮</a:t>
              </a:r>
              <a:r>
                <a:rPr lang="zh-TW" altLang="zh-TW" sz="2000" dirty="0" smtClean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移動中列車</a:t>
              </a:r>
              <a:r>
                <a:rPr lang="zh-TW" altLang="en-US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的</a:t>
              </a:r>
              <a:r>
                <a:rPr lang="zh-TW" altLang="zh-TW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維</a:t>
              </a:r>
              <a:r>
                <a:rPr lang="zh-TW" altLang="zh-TW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安</a:t>
              </a:r>
              <a:r>
                <a:rPr lang="zh-TW" altLang="zh-TW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需求</a:t>
              </a:r>
              <a:endPara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zh-TW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巡邏路線的</a:t>
              </a:r>
              <a:r>
                <a:rPr lang="zh-TW" altLang="zh-TW" sz="2000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時間規劃</a:t>
              </a:r>
              <a:r>
                <a:rPr lang="zh-TW" altLang="zh-TW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範圍以真實</a:t>
              </a:r>
              <a:r>
                <a:rPr lang="zh-TW" altLang="zh-TW" sz="2000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多路線列車時刻表</a:t>
              </a:r>
              <a:r>
                <a:rPr lang="zh-TW" altLang="zh-TW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為基礎</a:t>
              </a:r>
              <a:endPara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20072" y="3356992"/>
              <a:ext cx="3600400" cy="67304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本研究</a:t>
              </a:r>
              <a:endPara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8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配置</a:t>
            </a:r>
            <a:r>
              <a:rPr lang="zh-TW" altLang="en-US" dirty="0">
                <a:solidFill>
                  <a:srgbClr val="C00000"/>
                </a:solidFill>
              </a:rPr>
              <a:t>有限人力</a:t>
            </a:r>
            <a:r>
              <a:rPr lang="en-US" altLang="zh-TW" dirty="0">
                <a:solidFill>
                  <a:schemeClr val="tx1"/>
                </a:solidFill>
              </a:rPr>
              <a:t>—</a:t>
            </a:r>
            <a:r>
              <a:rPr lang="zh-TW" altLang="en-US" dirty="0">
                <a:solidFill>
                  <a:schemeClr val="tx1"/>
                </a:solidFill>
              </a:rPr>
              <a:t>維安人員</a:t>
            </a:r>
            <a:r>
              <a:rPr lang="zh-TW" altLang="en-US" dirty="0">
                <a:solidFill>
                  <a:srgbClr val="C00000"/>
                </a:solidFill>
              </a:rPr>
              <a:t>區分等級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06612" y="1916832"/>
            <a:ext cx="7762875" cy="3409950"/>
            <a:chOff x="706612" y="1916832"/>
            <a:chExt cx="7762875" cy="3409950"/>
          </a:xfrm>
        </p:grpSpPr>
        <p:pic>
          <p:nvPicPr>
            <p:cNvPr id="6041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612" y="1916832"/>
              <a:ext cx="7762875" cy="3409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52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2564904"/>
              <a:ext cx="430088" cy="313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52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3259410"/>
              <a:ext cx="430088" cy="313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9664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配置</a:t>
            </a:r>
            <a:r>
              <a:rPr lang="zh-TW" altLang="en-US" dirty="0">
                <a:solidFill>
                  <a:srgbClr val="C00000"/>
                </a:solidFill>
              </a:rPr>
              <a:t>有限人力</a:t>
            </a:r>
            <a:r>
              <a:rPr lang="en-US" altLang="zh-TW" dirty="0">
                <a:solidFill>
                  <a:schemeClr val="tx1"/>
                </a:solidFill>
              </a:rPr>
              <a:t>—</a:t>
            </a:r>
            <a:r>
              <a:rPr lang="zh-TW" altLang="en-US" dirty="0">
                <a:solidFill>
                  <a:schemeClr val="tx1"/>
                </a:solidFill>
              </a:rPr>
              <a:t>維安人員</a:t>
            </a:r>
            <a:r>
              <a:rPr lang="zh-TW" altLang="en-US" dirty="0">
                <a:solidFill>
                  <a:srgbClr val="C00000"/>
                </a:solidFill>
              </a:rPr>
              <a:t>區分等級</a:t>
            </a:r>
            <a:endParaRPr lang="zh-TW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右大括弧 5"/>
          <p:cNvSpPr/>
          <p:nvPr/>
        </p:nvSpPr>
        <p:spPr>
          <a:xfrm>
            <a:off x="3275856" y="2168860"/>
            <a:ext cx="648072" cy="2628292"/>
          </a:xfrm>
          <a:prstGeom prst="rightBrac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067944" y="2924944"/>
            <a:ext cx="4104456" cy="13913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所有維安人力皆從虛擬總起點開始，最後在虛擬</a:t>
            </a:r>
            <a:r>
              <a:rPr lang="zh-TW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總</a:t>
            </a: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訖</a:t>
            </a:r>
            <a:r>
              <a:rPr lang="zh-TW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點</a:t>
            </a:r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結束</a:t>
            </a:r>
            <a:endParaRPr lang="zh-TW" altLang="en-US" sz="2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ctr"/>
            <a:endParaRPr lang="zh-TW" altLang="en-US" dirty="0"/>
          </a:p>
        </p:txBody>
      </p:sp>
      <p:sp>
        <p:nvSpPr>
          <p:cNvPr id="8" name="右大括弧 7"/>
          <p:cNvSpPr/>
          <p:nvPr/>
        </p:nvSpPr>
        <p:spPr>
          <a:xfrm>
            <a:off x="4860032" y="4982037"/>
            <a:ext cx="648072" cy="1171758"/>
          </a:xfrm>
          <a:prstGeom prst="rightBrace">
            <a:avLst>
              <a:gd name="adj1" fmla="val 8333"/>
              <a:gd name="adj2" fmla="val 47862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5652120" y="5086614"/>
            <a:ext cx="3168352" cy="9626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維安人力流量守恆</a:t>
            </a:r>
            <a:endParaRPr lang="zh-TW" altLang="en-US" sz="2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3095836" y="1700808"/>
            <a:ext cx="684076" cy="0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圓角矩形 10"/>
          <p:cNvSpPr/>
          <p:nvPr/>
        </p:nvSpPr>
        <p:spPr>
          <a:xfrm>
            <a:off x="3923928" y="1412776"/>
            <a:ext cx="46805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最大化維安人員涵蓋到的</a:t>
            </a:r>
            <a:r>
              <a:rPr lang="zh-TW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高維安</a:t>
            </a: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需求</a:t>
            </a:r>
            <a:r>
              <a:rPr lang="zh-TW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節線</a:t>
            </a:r>
            <a:endParaRPr lang="zh-TW" altLang="en-US" dirty="0">
              <a:solidFill>
                <a:srgbClr val="C0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3" name="Rectangle 3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103112"/>
              </p:ext>
            </p:extLst>
          </p:nvPr>
        </p:nvGraphicFramePr>
        <p:xfrm>
          <a:off x="276919" y="1515070"/>
          <a:ext cx="4583113" cy="479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8" name="Equation" r:id="rId3" imgW="2501640" imgH="2616120" progId="Equation.DSMT4">
                  <p:embed/>
                </p:oleObj>
              </mc:Choice>
              <mc:Fallback>
                <p:oleObj name="Equation" r:id="rId3" imgW="2501640" imgH="261612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919" y="1515070"/>
                        <a:ext cx="4583113" cy="4794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852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1" grpId="0" animBg="1"/>
      <p:bldP spid="11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配置</a:t>
            </a:r>
            <a:r>
              <a:rPr lang="zh-TW" altLang="en-US" dirty="0">
                <a:solidFill>
                  <a:srgbClr val="C00000"/>
                </a:solidFill>
              </a:rPr>
              <a:t>有限人力</a:t>
            </a:r>
            <a:r>
              <a:rPr lang="en-US" altLang="zh-TW" dirty="0">
                <a:solidFill>
                  <a:schemeClr val="tx1"/>
                </a:solidFill>
              </a:rPr>
              <a:t>—</a:t>
            </a:r>
            <a:r>
              <a:rPr lang="zh-TW" altLang="en-US" dirty="0">
                <a:solidFill>
                  <a:schemeClr val="tx1"/>
                </a:solidFill>
              </a:rPr>
              <a:t>維安人員</a:t>
            </a:r>
            <a:r>
              <a:rPr lang="zh-TW" altLang="en-US" dirty="0">
                <a:solidFill>
                  <a:srgbClr val="C00000"/>
                </a:solidFill>
              </a:rPr>
              <a:t>區分等級</a:t>
            </a:r>
            <a:endParaRPr lang="zh-TW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173036" y="5157192"/>
            <a:ext cx="8856984" cy="14401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節</a:t>
            </a:r>
            <a:r>
              <a:rPr lang="zh-TW" altLang="en-US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線</a:t>
            </a: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需求</a:t>
            </a:r>
            <a:r>
              <a:rPr lang="zh-TW" altLang="en-US" sz="24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大於等於</a:t>
            </a:r>
            <a:r>
              <a:rPr lang="zh-TW" altLang="en-US" sz="24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需求界定</a:t>
            </a:r>
            <a:r>
              <a:rPr lang="en-US" altLang="zh-TW" sz="2400" i="1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U</a:t>
            </a:r>
            <a:r>
              <a:rPr lang="zh-TW" altLang="en-US" sz="2400" i="1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sym typeface="Wingdings" pitchFamily="2" charset="2"/>
              </a:rPr>
              <a:t></a:t>
            </a:r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保全人員人數需要</a:t>
            </a:r>
            <a:r>
              <a:rPr lang="zh-TW" altLang="zh-TW" sz="24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大於等於</a:t>
            </a:r>
            <a:r>
              <a:rPr lang="en-US" altLang="zh-TW" sz="24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n</a:t>
            </a:r>
            <a:endParaRPr lang="en-US" altLang="zh-TW" sz="2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節線需求小於需求界定</a:t>
            </a:r>
            <a:r>
              <a:rPr lang="en-US" altLang="zh-TW" sz="2400" i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U </a:t>
            </a:r>
            <a:r>
              <a:rPr lang="en-US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sym typeface="Wingdings" pitchFamily="2" charset="2"/>
              </a:rPr>
              <a:t> </a:t>
            </a:r>
            <a:r>
              <a:rPr lang="zh-TW" altLang="en-US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sym typeface="Wingdings" pitchFamily="2" charset="2"/>
              </a:rPr>
              <a:t>一名保全</a:t>
            </a: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sym typeface="Wingdings" pitchFamily="2" charset="2"/>
              </a:rPr>
              <a:t>即可</a:t>
            </a:r>
            <a:endParaRPr lang="en-US" altLang="zh-TW" sz="2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0563" y="2744924"/>
            <a:ext cx="6437661" cy="10801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73036" y="3789040"/>
            <a:ext cx="6199164" cy="11760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Picture 4" descr="http://st.depositphotos.com/1561359/2136/v/110/depositphotos_21360751-male-cartoon-police-offic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6" r="24066"/>
          <a:stretch/>
        </p:blipFill>
        <p:spPr bwMode="auto">
          <a:xfrm>
            <a:off x="8244408" y="3808394"/>
            <a:ext cx="720080" cy="132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596711"/>
              </p:ext>
            </p:extLst>
          </p:nvPr>
        </p:nvGraphicFramePr>
        <p:xfrm>
          <a:off x="240828" y="1412776"/>
          <a:ext cx="6275388" cy="352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3" name="Equation" r:id="rId4" imgW="2984400" imgH="1676160" progId="Equation.DSMT4">
                  <p:embed/>
                </p:oleObj>
              </mc:Choice>
              <mc:Fallback>
                <p:oleObj name="Equation" r:id="rId4" imgW="2984400" imgH="1676160" progId="Equation.DSMT4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828" y="1412776"/>
                        <a:ext cx="6275388" cy="352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4" descr="C:\Users\ilin\AppData\Local\Microsoft\Windows\Temporary Internet Files\Content.IE5\POTTT47K\MC900242165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675" y="3946364"/>
            <a:ext cx="712245" cy="104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13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9" grpId="1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台北捷運板南線</a:t>
            </a:r>
            <a:r>
              <a:rPr lang="en-US" altLang="zh-TW" dirty="0"/>
              <a:t>30</a:t>
            </a:r>
            <a:r>
              <a:rPr lang="zh-TW" altLang="en-US" dirty="0"/>
              <a:t>台車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716016" y="3140968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測試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位警察、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位保全的情況</a:t>
            </a: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6" name="圖片 5" descr="C:\Users\tyra\Documents\Visual Studio 2012\Projects\Project2\Project2\red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19" r="16030"/>
          <a:stretch/>
        </p:blipFill>
        <p:spPr bwMode="auto">
          <a:xfrm>
            <a:off x="179512" y="1412776"/>
            <a:ext cx="4419601" cy="54949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/>
          <p:cNvSpPr txBox="1"/>
          <p:nvPr/>
        </p:nvSpPr>
        <p:spPr>
          <a:xfrm>
            <a:off x="4716016" y="1772816"/>
            <a:ext cx="417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紅線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：警察巡邏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400" dirty="0">
                <a:solidFill>
                  <a:srgbClr val="0033CC"/>
                </a:solidFill>
                <a:latin typeface="標楷體" pitchFamily="65" charset="-120"/>
                <a:ea typeface="標楷體" pitchFamily="65" charset="-120"/>
              </a:rPr>
              <a:t>藍線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：保全巡邏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400" dirty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rPr>
              <a:t>綠線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：同時有警察、保全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581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同時考慮攻擊者和維安人員策略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683568" y="2024843"/>
            <a:ext cx="7776865" cy="252029"/>
            <a:chOff x="159482" y="4797152"/>
            <a:chExt cx="8841010" cy="936104"/>
          </a:xfrm>
        </p:grpSpPr>
        <p:sp>
          <p:nvSpPr>
            <p:cNvPr id="5" name="向右箭號 4"/>
            <p:cNvSpPr/>
            <p:nvPr/>
          </p:nvSpPr>
          <p:spPr>
            <a:xfrm>
              <a:off x="2195736" y="4797152"/>
              <a:ext cx="6804756" cy="93610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向右箭號 5"/>
            <p:cNvSpPr/>
            <p:nvPr/>
          </p:nvSpPr>
          <p:spPr>
            <a:xfrm flipH="1">
              <a:off x="159482" y="4797152"/>
              <a:ext cx="7812868" cy="93610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14"/>
            <p:cNvSpPr/>
            <p:nvPr/>
          </p:nvSpPr>
          <p:spPr>
            <a:xfrm>
              <a:off x="7187092" y="5118503"/>
              <a:ext cx="1240371" cy="307467"/>
            </a:xfrm>
            <a:custGeom>
              <a:avLst/>
              <a:gdLst>
                <a:gd name="connsiteX0" fmla="*/ 0 w 360040"/>
                <a:gd name="connsiteY0" fmla="*/ 0 h 324036"/>
                <a:gd name="connsiteX1" fmla="*/ 360040 w 360040"/>
                <a:gd name="connsiteY1" fmla="*/ 0 h 324036"/>
                <a:gd name="connsiteX2" fmla="*/ 360040 w 360040"/>
                <a:gd name="connsiteY2" fmla="*/ 324036 h 324036"/>
                <a:gd name="connsiteX3" fmla="*/ 0 w 360040"/>
                <a:gd name="connsiteY3" fmla="*/ 324036 h 324036"/>
                <a:gd name="connsiteX4" fmla="*/ 0 w 360040"/>
                <a:gd name="connsiteY4" fmla="*/ 0 h 324036"/>
                <a:gd name="connsiteX0" fmla="*/ 0 w 369565"/>
                <a:gd name="connsiteY0" fmla="*/ 0 h 409761"/>
                <a:gd name="connsiteX1" fmla="*/ 369565 w 369565"/>
                <a:gd name="connsiteY1" fmla="*/ 85725 h 409761"/>
                <a:gd name="connsiteX2" fmla="*/ 369565 w 369565"/>
                <a:gd name="connsiteY2" fmla="*/ 409761 h 409761"/>
                <a:gd name="connsiteX3" fmla="*/ 9525 w 369565"/>
                <a:gd name="connsiteY3" fmla="*/ 409761 h 409761"/>
                <a:gd name="connsiteX4" fmla="*/ 0 w 369565"/>
                <a:gd name="connsiteY4" fmla="*/ 0 h 409761"/>
                <a:gd name="connsiteX0" fmla="*/ 0 w 398140"/>
                <a:gd name="connsiteY0" fmla="*/ 9525 h 419286"/>
                <a:gd name="connsiteX1" fmla="*/ 398140 w 398140"/>
                <a:gd name="connsiteY1" fmla="*/ 0 h 419286"/>
                <a:gd name="connsiteX2" fmla="*/ 369565 w 398140"/>
                <a:gd name="connsiteY2" fmla="*/ 419286 h 419286"/>
                <a:gd name="connsiteX3" fmla="*/ 9525 w 398140"/>
                <a:gd name="connsiteY3" fmla="*/ 419286 h 419286"/>
                <a:gd name="connsiteX4" fmla="*/ 0 w 398140"/>
                <a:gd name="connsiteY4" fmla="*/ 9525 h 419286"/>
                <a:gd name="connsiteX0" fmla="*/ 0 w 436240"/>
                <a:gd name="connsiteY0" fmla="*/ 9525 h 419286"/>
                <a:gd name="connsiteX1" fmla="*/ 398140 w 436240"/>
                <a:gd name="connsiteY1" fmla="*/ 0 h 419286"/>
                <a:gd name="connsiteX2" fmla="*/ 436240 w 436240"/>
                <a:gd name="connsiteY2" fmla="*/ 400236 h 419286"/>
                <a:gd name="connsiteX3" fmla="*/ 9525 w 436240"/>
                <a:gd name="connsiteY3" fmla="*/ 419286 h 419286"/>
                <a:gd name="connsiteX4" fmla="*/ 0 w 436240"/>
                <a:gd name="connsiteY4" fmla="*/ 9525 h 419286"/>
                <a:gd name="connsiteX0" fmla="*/ 133350 w 569590"/>
                <a:gd name="connsiteY0" fmla="*/ 9525 h 400236"/>
                <a:gd name="connsiteX1" fmla="*/ 531490 w 569590"/>
                <a:gd name="connsiteY1" fmla="*/ 0 h 400236"/>
                <a:gd name="connsiteX2" fmla="*/ 569590 w 569590"/>
                <a:gd name="connsiteY2" fmla="*/ 400236 h 400236"/>
                <a:gd name="connsiteX3" fmla="*/ 0 w 569590"/>
                <a:gd name="connsiteY3" fmla="*/ 390711 h 400236"/>
                <a:gd name="connsiteX4" fmla="*/ 133350 w 569590"/>
                <a:gd name="connsiteY4" fmla="*/ 9525 h 400236"/>
                <a:gd name="connsiteX0" fmla="*/ 133350 w 626740"/>
                <a:gd name="connsiteY0" fmla="*/ 9525 h 419286"/>
                <a:gd name="connsiteX1" fmla="*/ 531490 w 626740"/>
                <a:gd name="connsiteY1" fmla="*/ 0 h 419286"/>
                <a:gd name="connsiteX2" fmla="*/ 626740 w 626740"/>
                <a:gd name="connsiteY2" fmla="*/ 419286 h 419286"/>
                <a:gd name="connsiteX3" fmla="*/ 0 w 626740"/>
                <a:gd name="connsiteY3" fmla="*/ 390711 h 419286"/>
                <a:gd name="connsiteX4" fmla="*/ 133350 w 626740"/>
                <a:gd name="connsiteY4" fmla="*/ 9525 h 419286"/>
                <a:gd name="connsiteX0" fmla="*/ 161925 w 655315"/>
                <a:gd name="connsiteY0" fmla="*/ 9525 h 419286"/>
                <a:gd name="connsiteX1" fmla="*/ 560065 w 655315"/>
                <a:gd name="connsiteY1" fmla="*/ 0 h 419286"/>
                <a:gd name="connsiteX2" fmla="*/ 655315 w 655315"/>
                <a:gd name="connsiteY2" fmla="*/ 419286 h 419286"/>
                <a:gd name="connsiteX3" fmla="*/ 0 w 655315"/>
                <a:gd name="connsiteY3" fmla="*/ 409761 h 419286"/>
                <a:gd name="connsiteX4" fmla="*/ 161925 w 655315"/>
                <a:gd name="connsiteY4" fmla="*/ 9525 h 419286"/>
                <a:gd name="connsiteX0" fmla="*/ 161925 w 655315"/>
                <a:gd name="connsiteY0" fmla="*/ 322868 h 732629"/>
                <a:gd name="connsiteX1" fmla="*/ 560065 w 655315"/>
                <a:gd name="connsiteY1" fmla="*/ 313343 h 732629"/>
                <a:gd name="connsiteX2" fmla="*/ 584862 w 655315"/>
                <a:gd name="connsiteY2" fmla="*/ 3164 h 732629"/>
                <a:gd name="connsiteX3" fmla="*/ 655315 w 655315"/>
                <a:gd name="connsiteY3" fmla="*/ 732629 h 732629"/>
                <a:gd name="connsiteX4" fmla="*/ 0 w 655315"/>
                <a:gd name="connsiteY4" fmla="*/ 723104 h 732629"/>
                <a:gd name="connsiteX5" fmla="*/ 161925 w 655315"/>
                <a:gd name="connsiteY5" fmla="*/ 322868 h 732629"/>
                <a:gd name="connsiteX0" fmla="*/ 161925 w 655315"/>
                <a:gd name="connsiteY0" fmla="*/ 0 h 759170"/>
                <a:gd name="connsiteX1" fmla="*/ 560065 w 655315"/>
                <a:gd name="connsiteY1" fmla="*/ 339884 h 759170"/>
                <a:gd name="connsiteX2" fmla="*/ 584862 w 655315"/>
                <a:gd name="connsiteY2" fmla="*/ 29705 h 759170"/>
                <a:gd name="connsiteX3" fmla="*/ 655315 w 655315"/>
                <a:gd name="connsiteY3" fmla="*/ 759170 h 759170"/>
                <a:gd name="connsiteX4" fmla="*/ 0 w 655315"/>
                <a:gd name="connsiteY4" fmla="*/ 749645 h 759170"/>
                <a:gd name="connsiteX5" fmla="*/ 161925 w 655315"/>
                <a:gd name="connsiteY5" fmla="*/ 0 h 75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5315" h="759170">
                  <a:moveTo>
                    <a:pt x="161925" y="0"/>
                  </a:moveTo>
                  <a:lnTo>
                    <a:pt x="560065" y="339884"/>
                  </a:lnTo>
                  <a:cubicBezTo>
                    <a:pt x="566424" y="382079"/>
                    <a:pt x="578503" y="-12490"/>
                    <a:pt x="584862" y="29705"/>
                  </a:cubicBezTo>
                  <a:lnTo>
                    <a:pt x="655315" y="759170"/>
                  </a:lnTo>
                  <a:lnTo>
                    <a:pt x="0" y="749645"/>
                  </a:lnTo>
                  <a:lnTo>
                    <a:pt x="1619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683568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趨於理想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366215" y="1556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趨於現實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3391855" y="2060848"/>
            <a:ext cx="2404281" cy="2952328"/>
            <a:chOff x="287102" y="1894543"/>
            <a:chExt cx="2404281" cy="2804710"/>
          </a:xfrm>
        </p:grpSpPr>
        <p:sp>
          <p:nvSpPr>
            <p:cNvPr id="27" name="橢圓 26"/>
            <p:cNvSpPr/>
            <p:nvPr/>
          </p:nvSpPr>
          <p:spPr>
            <a:xfrm flipV="1">
              <a:off x="1403648" y="1894543"/>
              <a:ext cx="163996" cy="166305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接點 27"/>
            <p:cNvCxnSpPr>
              <a:stCxn id="27" idx="0"/>
              <a:endCxn id="29" idx="0"/>
            </p:cNvCxnSpPr>
            <p:nvPr/>
          </p:nvCxnSpPr>
          <p:spPr>
            <a:xfrm>
              <a:off x="1485646" y="2060848"/>
              <a:ext cx="3597" cy="127025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圓角矩形 28"/>
            <p:cNvSpPr/>
            <p:nvPr/>
          </p:nvSpPr>
          <p:spPr>
            <a:xfrm>
              <a:off x="287102" y="3331102"/>
              <a:ext cx="2404281" cy="1368151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給定維安人力資源</a:t>
              </a:r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之最佳巡邏數學模式</a:t>
              </a: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6128159" y="2060848"/>
            <a:ext cx="2404281" cy="3672408"/>
            <a:chOff x="287102" y="1894543"/>
            <a:chExt cx="2404281" cy="3488790"/>
          </a:xfrm>
        </p:grpSpPr>
        <p:sp>
          <p:nvSpPr>
            <p:cNvPr id="37" name="橢圓 36"/>
            <p:cNvSpPr/>
            <p:nvPr/>
          </p:nvSpPr>
          <p:spPr>
            <a:xfrm flipV="1">
              <a:off x="1403648" y="1894543"/>
              <a:ext cx="163996" cy="166305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8" name="直線接點 37"/>
            <p:cNvCxnSpPr>
              <a:stCxn id="37" idx="0"/>
              <a:endCxn id="39" idx="0"/>
            </p:cNvCxnSpPr>
            <p:nvPr/>
          </p:nvCxnSpPr>
          <p:spPr>
            <a:xfrm>
              <a:off x="1485646" y="2060848"/>
              <a:ext cx="3597" cy="195433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圓角矩形 38"/>
            <p:cNvSpPr/>
            <p:nvPr/>
          </p:nvSpPr>
          <p:spPr>
            <a:xfrm>
              <a:off x="287102" y="4015182"/>
              <a:ext cx="2404281" cy="1368151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同時考慮</a:t>
              </a:r>
              <a:r>
                <a:rPr lang="zh-TW" altLang="en-US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攻擊者</a:t>
              </a:r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和</a:t>
              </a:r>
              <a:r>
                <a:rPr lang="zh-TW" altLang="en-US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給定之維安人力</a:t>
              </a:r>
              <a:r>
                <a: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之最佳巡邏數學模式</a:t>
              </a: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655551" y="2060848"/>
            <a:ext cx="2404281" cy="2232249"/>
            <a:chOff x="287102" y="1894543"/>
            <a:chExt cx="2404281" cy="2120634"/>
          </a:xfrm>
        </p:grpSpPr>
        <p:sp>
          <p:nvSpPr>
            <p:cNvPr id="41" name="橢圓 40"/>
            <p:cNvSpPr/>
            <p:nvPr/>
          </p:nvSpPr>
          <p:spPr>
            <a:xfrm flipV="1">
              <a:off x="1403648" y="1894543"/>
              <a:ext cx="163996" cy="166305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2" name="直線接點 41"/>
            <p:cNvCxnSpPr>
              <a:stCxn id="41" idx="0"/>
              <a:endCxn id="43" idx="0"/>
            </p:cNvCxnSpPr>
            <p:nvPr/>
          </p:nvCxnSpPr>
          <p:spPr>
            <a:xfrm>
              <a:off x="1485646" y="2060848"/>
              <a:ext cx="3597" cy="58617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圓角矩形 42"/>
            <p:cNvSpPr/>
            <p:nvPr/>
          </p:nvSpPr>
          <p:spPr>
            <a:xfrm>
              <a:off x="287102" y="2647026"/>
              <a:ext cx="2404281" cy="1368151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TW" altLang="zh-TW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理想安全運輸</a:t>
              </a:r>
              <a:r>
                <a:rPr lang="zh-TW" altLang="zh-TW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系統之</a:t>
              </a:r>
              <a:r>
                <a:rPr lang="zh-TW" altLang="zh-TW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最少維安人數</a:t>
              </a:r>
              <a:r>
                <a:rPr lang="zh-TW" altLang="zh-TW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巡邏數學模式</a:t>
              </a:r>
              <a:endPara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1871700" y="1586157"/>
            <a:ext cx="5400600" cy="4176464"/>
            <a:chOff x="2267744" y="1586157"/>
            <a:chExt cx="5400600" cy="4176464"/>
          </a:xfrm>
        </p:grpSpPr>
        <p:sp>
          <p:nvSpPr>
            <p:cNvPr id="48" name="向右箭號 47"/>
            <p:cNvSpPr/>
            <p:nvPr/>
          </p:nvSpPr>
          <p:spPr>
            <a:xfrm>
              <a:off x="3491880" y="2054208"/>
              <a:ext cx="2592208" cy="252029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9" name="群組 48"/>
            <p:cNvGrpSpPr/>
            <p:nvPr/>
          </p:nvGrpSpPr>
          <p:grpSpPr>
            <a:xfrm>
              <a:off x="2267744" y="1586157"/>
              <a:ext cx="5400600" cy="4176464"/>
              <a:chOff x="2267744" y="1586157"/>
              <a:chExt cx="5400600" cy="4176464"/>
            </a:xfrm>
          </p:grpSpPr>
          <p:grpSp>
            <p:nvGrpSpPr>
              <p:cNvPr id="50" name="群組 49"/>
              <p:cNvGrpSpPr/>
              <p:nvPr/>
            </p:nvGrpSpPr>
            <p:grpSpPr>
              <a:xfrm>
                <a:off x="2267744" y="2090213"/>
                <a:ext cx="5400600" cy="3672408"/>
                <a:chOff x="-1196968" y="1894543"/>
                <a:chExt cx="5400600" cy="3488790"/>
              </a:xfrm>
            </p:grpSpPr>
            <p:sp>
              <p:nvSpPr>
                <p:cNvPr id="52" name="橢圓 51"/>
                <p:cNvSpPr/>
                <p:nvPr/>
              </p:nvSpPr>
              <p:spPr>
                <a:xfrm flipV="1">
                  <a:off x="1403648" y="1894543"/>
                  <a:ext cx="163996" cy="166305"/>
                </a:xfrm>
                <a:prstGeom prst="ellips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53" name="直線接點 52"/>
                <p:cNvCxnSpPr>
                  <a:stCxn id="52" idx="0"/>
                  <a:endCxn id="54" idx="0"/>
                </p:cNvCxnSpPr>
                <p:nvPr/>
              </p:nvCxnSpPr>
              <p:spPr>
                <a:xfrm>
                  <a:off x="1485646" y="2060848"/>
                  <a:ext cx="17686" cy="1954334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4" name="圓角矩形 53"/>
                <p:cNvSpPr/>
                <p:nvPr/>
              </p:nvSpPr>
              <p:spPr>
                <a:xfrm>
                  <a:off x="-1196968" y="4015182"/>
                  <a:ext cx="5400600" cy="1368151"/>
                </a:xfrm>
                <a:prstGeom prst="round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TW" altLang="en-US" sz="2400" dirty="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同時考慮</a:t>
                  </a:r>
                  <a:r>
                    <a:rPr lang="zh-TW" altLang="en-US" sz="2400" dirty="0">
                      <a:solidFill>
                        <a:srgbClr val="0070C0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攻擊者</a:t>
                  </a:r>
                  <a:r>
                    <a:rPr lang="zh-TW" altLang="en-US" sz="2400" dirty="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和</a:t>
                  </a:r>
                  <a:r>
                    <a:rPr lang="zh-TW" altLang="en-US" sz="2400" dirty="0">
                      <a:solidFill>
                        <a:srgbClr val="0070C0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給定之維安人力</a:t>
                  </a:r>
                  <a:r>
                    <a:rPr lang="zh-TW" altLang="en-US" sz="2400" dirty="0">
                      <a:solidFill>
                        <a:schemeClr val="tx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之最佳巡邏數學模式</a:t>
                  </a:r>
                </a:p>
              </p:txBody>
            </p:sp>
          </p:grpSp>
          <p:sp>
            <p:nvSpPr>
              <p:cNvPr id="51" name="文字方塊 50"/>
              <p:cNvSpPr txBox="1"/>
              <p:nvPr/>
            </p:nvSpPr>
            <p:spPr>
              <a:xfrm>
                <a:off x="4989870" y="1586157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趨於現實</a:t>
                </a:r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732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62" y="1410933"/>
            <a:ext cx="2260728" cy="5337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同時考慮攻擊者和維安人員策略</a:t>
            </a:r>
          </a:p>
        </p:txBody>
      </p:sp>
      <p:pic>
        <p:nvPicPr>
          <p:cNvPr id="6" name="Picture 4" descr="C:\Users\ilin\AppData\Local\Microsoft\Windows\Temporary Internet Files\Content.IE5\POTTT47K\MC90024216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08" y="2581879"/>
            <a:ext cx="748711" cy="9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pic.qiantucdn.com/58pic/18/72/10/5650ec1fee909_102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08" y="2350488"/>
            <a:ext cx="1100310" cy="94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987824" y="1916832"/>
            <a:ext cx="604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攻擊者：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會挑對系統影響程度最大的攻擊</a:t>
            </a:r>
            <a:endParaRPr lang="en-US" altLang="zh-TW" sz="2400" dirty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400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維安人員：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利用巡邏避免攻擊者攻擊到影響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	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   程度大的地方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問題假設：</a:t>
            </a:r>
            <a:r>
              <a:rPr lang="zh-TW" altLang="en-US" sz="2400" dirty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有維安人員巡邏的地方，就不會被攻擊</a:t>
            </a:r>
          </a:p>
          <a:p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1717624" y="3416119"/>
            <a:ext cx="50405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Picture 6" descr="http://pic.qiantucdn.com/58pic/18/72/10/5650ec1fee909_102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36025"/>
            <a:ext cx="1100310" cy="94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橢圓 8"/>
          <p:cNvSpPr/>
          <p:nvPr/>
        </p:nvSpPr>
        <p:spPr>
          <a:xfrm>
            <a:off x="689287" y="5087532"/>
            <a:ext cx="406139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4" descr="C:\Users\ilin\AppData\Local\Microsoft\Windows\Temporary Internet Files\Content.IE5\POTTT47K\MC90024216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07" y="5173620"/>
            <a:ext cx="748711" cy="9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pic.qiantucdn.com/58pic/18/72/10/5650ec1fee909_102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24" y="4741672"/>
            <a:ext cx="1100310" cy="94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橢圓 13"/>
          <p:cNvSpPr/>
          <p:nvPr/>
        </p:nvSpPr>
        <p:spPr>
          <a:xfrm>
            <a:off x="1631307" y="4433008"/>
            <a:ext cx="50405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3442277" y="4080226"/>
            <a:ext cx="4658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目的：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找出維安人員的最佳巡邏路徑，</a:t>
            </a:r>
            <a:r>
              <a:rPr lang="zh-TW" altLang="zh-TW" sz="2400" dirty="0">
                <a:latin typeface="標楷體" pitchFamily="65" charset="-120"/>
                <a:ea typeface="標楷體" pitchFamily="65" charset="-120"/>
              </a:rPr>
              <a:t>使維安人員的巡邏路線能夠</a:t>
            </a:r>
            <a:r>
              <a:rPr lang="zh-TW" altLang="zh-TW" sz="2400" dirty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</a:rPr>
              <a:t>極小化攻擊者所能造成的最大影響</a:t>
            </a:r>
            <a:endParaRPr lang="zh-TW" altLang="en-US" sz="2400" dirty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026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同時考慮攻擊者和維安人員策略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755575" y="1556792"/>
            <a:ext cx="6459677" cy="5189984"/>
            <a:chOff x="755575" y="1556792"/>
            <a:chExt cx="6459677" cy="5189984"/>
          </a:xfrm>
        </p:grpSpPr>
        <p:pic>
          <p:nvPicPr>
            <p:cNvPr id="501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5" y="1556792"/>
              <a:ext cx="6459677" cy="51899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52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104" y="2740059"/>
              <a:ext cx="430088" cy="313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52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717" y="4941168"/>
              <a:ext cx="430088" cy="313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矩形 3"/>
          <p:cNvSpPr/>
          <p:nvPr/>
        </p:nvSpPr>
        <p:spPr>
          <a:xfrm>
            <a:off x="611560" y="6021288"/>
            <a:ext cx="5760640" cy="7254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323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同時考慮攻擊者和維安人員策略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266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3527884" y="1988840"/>
            <a:ext cx="684076" cy="0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圓角矩形 7"/>
          <p:cNvSpPr/>
          <p:nvPr/>
        </p:nvSpPr>
        <p:spPr>
          <a:xfrm>
            <a:off x="4355976" y="1565351"/>
            <a:ext cx="46805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對</a:t>
            </a:r>
            <a:r>
              <a:rPr lang="zh-TW" altLang="zh-TW" sz="24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攻擊者</a:t>
            </a:r>
            <a:r>
              <a:rPr lang="zh-TW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而言</a:t>
            </a: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，</a:t>
            </a:r>
            <a:r>
              <a:rPr lang="zh-TW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希望</a:t>
            </a:r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攻擊後的</a:t>
            </a:r>
            <a:r>
              <a:rPr lang="zh-TW" altLang="zh-TW" sz="24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影響程度越大</a:t>
            </a:r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越</a:t>
            </a:r>
            <a:r>
              <a:rPr lang="zh-TW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好</a:t>
            </a: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；</a:t>
            </a:r>
            <a:r>
              <a:rPr lang="zh-TW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而</a:t>
            </a:r>
            <a:r>
              <a:rPr lang="zh-TW" altLang="zh-TW" sz="24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維安人員</a:t>
            </a:r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則希望該</a:t>
            </a:r>
            <a:r>
              <a:rPr lang="zh-TW" altLang="zh-TW" sz="24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影響程度越小</a:t>
            </a:r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越好</a:t>
            </a: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右大括弧 8"/>
          <p:cNvSpPr/>
          <p:nvPr/>
        </p:nvSpPr>
        <p:spPr>
          <a:xfrm>
            <a:off x="3618209" y="2680930"/>
            <a:ext cx="648072" cy="1252126"/>
          </a:xfrm>
          <a:prstGeom prst="rightBrac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4572000" y="2680930"/>
            <a:ext cx="4104456" cy="15756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所有維安人力皆從虛擬總起點開始，最後在虛擬</a:t>
            </a:r>
            <a:r>
              <a:rPr lang="zh-TW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總</a:t>
            </a:r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訖</a:t>
            </a:r>
            <a:r>
              <a:rPr lang="zh-TW" altLang="zh-TW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點</a:t>
            </a:r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結束</a:t>
            </a:r>
            <a:endParaRPr lang="zh-TW" altLang="en-US" sz="2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algn="ctr"/>
            <a:endParaRPr lang="zh-TW" altLang="en-US" dirty="0"/>
          </a:p>
        </p:txBody>
      </p:sp>
      <p:sp>
        <p:nvSpPr>
          <p:cNvPr id="11" name="右大括弧 10"/>
          <p:cNvSpPr/>
          <p:nvPr/>
        </p:nvSpPr>
        <p:spPr>
          <a:xfrm>
            <a:off x="5622801" y="4365104"/>
            <a:ext cx="302691" cy="620722"/>
          </a:xfrm>
          <a:prstGeom prst="rightBrace">
            <a:avLst>
              <a:gd name="adj1" fmla="val 8333"/>
              <a:gd name="adj2" fmla="val 44415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6004844" y="4221088"/>
            <a:ext cx="2959644" cy="9726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維安人力流量守恆</a:t>
            </a:r>
            <a:endParaRPr lang="zh-TW" altLang="en-US" sz="2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3" name="右大括弧 12"/>
          <p:cNvSpPr/>
          <p:nvPr/>
        </p:nvSpPr>
        <p:spPr>
          <a:xfrm>
            <a:off x="4932040" y="5373216"/>
            <a:ext cx="648072" cy="1171758"/>
          </a:xfrm>
          <a:prstGeom prst="rightBrace">
            <a:avLst>
              <a:gd name="adj1" fmla="val 8333"/>
              <a:gd name="adj2" fmla="val 48876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5724128" y="5477793"/>
            <a:ext cx="3384376" cy="9626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確認哪些節線有被巡邏</a:t>
            </a:r>
            <a:endParaRPr lang="zh-TW" altLang="en-US" sz="2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02219" y="1700213"/>
            <a:ext cx="5549901" cy="4681537"/>
            <a:chOff x="102219" y="1700213"/>
            <a:chExt cx="5549901" cy="4681537"/>
          </a:xfrm>
        </p:grpSpPr>
        <p:graphicFrame>
          <p:nvGraphicFramePr>
            <p:cNvPr id="5" name="物件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1168622"/>
                </p:ext>
              </p:extLst>
            </p:nvPr>
          </p:nvGraphicFramePr>
          <p:xfrm>
            <a:off x="102219" y="1700213"/>
            <a:ext cx="5549901" cy="4681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54" name="Equation" r:id="rId3" imgW="2374560" imgH="1981080" progId="Equation.DSMT4">
                    <p:embed/>
                  </p:oleObj>
                </mc:Choice>
                <mc:Fallback>
                  <p:oleObj name="Equation" r:id="rId3" imgW="2374560" imgH="198108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219" y="1700213"/>
                          <a:ext cx="5549901" cy="468153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5" name="Picture 52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5229200"/>
              <a:ext cx="547628" cy="5168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52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0256" y="5864485"/>
              <a:ext cx="547628" cy="5168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77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同時考慮攻擊者和維安人員策略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48171"/>
              </p:ext>
            </p:extLst>
          </p:nvPr>
        </p:nvGraphicFramePr>
        <p:xfrm>
          <a:off x="611560" y="1772816"/>
          <a:ext cx="3414287" cy="3312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0" name="Equation" r:id="rId3" imgW="1270000" imgH="1219200" progId="Equation.DSMT4">
                  <p:embed/>
                </p:oleObj>
              </mc:Choice>
              <mc:Fallback>
                <p:oleObj name="Equation" r:id="rId3" imgW="1270000" imgH="1219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772816"/>
                        <a:ext cx="3414287" cy="33123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238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2951820" y="3636465"/>
            <a:ext cx="684076" cy="0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圓角矩形 7"/>
          <p:cNvSpPr/>
          <p:nvPr/>
        </p:nvSpPr>
        <p:spPr>
          <a:xfrm>
            <a:off x="3801855" y="3259577"/>
            <a:ext cx="5256584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sz="2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有維安人員巡邏的地方就不會被攻擊</a:t>
            </a:r>
            <a:endParaRPr lang="zh-TW" altLang="en-US" sz="2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2937422" y="4525968"/>
            <a:ext cx="684076" cy="0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/>
          <p:cNvSpPr/>
          <p:nvPr/>
        </p:nvSpPr>
        <p:spPr>
          <a:xfrm>
            <a:off x="3787457" y="4149080"/>
            <a:ext cx="5256584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攻擊者選出一個目的地攻擊</a:t>
            </a:r>
            <a:endParaRPr lang="zh-TW" altLang="en-US" sz="2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757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同時考慮攻擊者和維安人員策略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16831"/>
          </a:xfrm>
        </p:spPr>
        <p:txBody>
          <a:bodyPr>
            <a:normAutofit/>
          </a:bodyPr>
          <a:lstStyle/>
          <a:p>
            <a:r>
              <a:rPr lang="zh-TW" altLang="zh-TW" sz="2600" dirty="0">
                <a:latin typeface="Times New Roman" pitchFamily="18" charset="0"/>
                <a:cs typeface="Times New Roman" pitchFamily="18" charset="0"/>
              </a:rPr>
              <a:t>這</a:t>
            </a:r>
            <a:r>
              <a:rPr lang="zh-TW" altLang="zh-TW" sz="2600" dirty="0" smtClean="0">
                <a:latin typeface="Times New Roman" pitchFamily="18" charset="0"/>
                <a:cs typeface="Times New Roman" pitchFamily="18" charset="0"/>
              </a:rPr>
              <a:t>類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bi-level programming</a:t>
            </a:r>
            <a:r>
              <a:rPr lang="zh-TW" altLang="zh-TW" sz="2600" dirty="0"/>
              <a:t>問題屬於非線性</a:t>
            </a:r>
            <a:r>
              <a:rPr lang="zh-TW" altLang="zh-TW" sz="2600" dirty="0" smtClean="0"/>
              <a:t>問題</a:t>
            </a:r>
            <a:endParaRPr lang="en-US" altLang="zh-TW" sz="2600" dirty="0" smtClean="0"/>
          </a:p>
          <a:p>
            <a:endParaRPr lang="en-US" altLang="zh-TW" sz="2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TW" altLang="zh-TW" sz="2600" dirty="0"/>
              <a:t>利用演算法結合最佳化</a:t>
            </a:r>
            <a:r>
              <a:rPr lang="zh-TW" altLang="zh-TW" sz="2600" dirty="0" smtClean="0"/>
              <a:t>軟體</a:t>
            </a:r>
            <a:r>
              <a:rPr lang="en-US" altLang="zh-TW" sz="2600" dirty="0" err="1" smtClean="0">
                <a:latin typeface="Times New Roman" pitchFamily="18" charset="0"/>
                <a:cs typeface="Times New Roman" pitchFamily="18" charset="0"/>
              </a:rPr>
              <a:t>Gurobi</a:t>
            </a:r>
            <a:r>
              <a:rPr lang="zh-TW" altLang="zh-TW" sz="2600" dirty="0" smtClean="0"/>
              <a:t>求解</a:t>
            </a:r>
            <a:endParaRPr lang="en-US" altLang="zh-TW" sz="2600" dirty="0" smtClean="0"/>
          </a:p>
          <a:p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3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研究目的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/>
              <a:t>針對</a:t>
            </a:r>
            <a:r>
              <a:rPr lang="zh-TW" altLang="en-US" dirty="0" smtClean="0">
                <a:solidFill>
                  <a:srgbClr val="0070C0"/>
                </a:solidFill>
              </a:rPr>
              <a:t>移動</a:t>
            </a:r>
            <a:r>
              <a:rPr lang="zh-TW" altLang="en-US" dirty="0" smtClean="0">
                <a:solidFill>
                  <a:srgbClr val="0070C0"/>
                </a:solidFill>
              </a:rPr>
              <a:t>中</a:t>
            </a:r>
            <a:r>
              <a:rPr lang="zh-TW" altLang="en-US" dirty="0" smtClean="0">
                <a:solidFill>
                  <a:srgbClr val="0070C0"/>
                </a:solidFill>
              </a:rPr>
              <a:t>列車</a:t>
            </a:r>
            <a:r>
              <a:rPr lang="zh-TW" altLang="en-US" dirty="0" smtClean="0"/>
              <a:t>，</a:t>
            </a:r>
            <a:r>
              <a:rPr lang="zh-TW" altLang="en-US" dirty="0" smtClean="0"/>
              <a:t>最佳化維安人員的</a:t>
            </a:r>
            <a:r>
              <a:rPr lang="zh-TW" altLang="en-US" dirty="0" smtClean="0">
                <a:solidFill>
                  <a:srgbClr val="0070C0"/>
                </a:solidFill>
              </a:rPr>
              <a:t>巡邏</a:t>
            </a:r>
            <a:r>
              <a:rPr lang="zh-TW" altLang="en-US" dirty="0">
                <a:solidFill>
                  <a:srgbClr val="0070C0"/>
                </a:solidFill>
              </a:rPr>
              <a:t>路線</a:t>
            </a:r>
            <a:r>
              <a:rPr lang="zh-TW" altLang="en-US" dirty="0" smtClean="0"/>
              <a:t>，以</a:t>
            </a:r>
            <a:r>
              <a:rPr lang="zh-TW" altLang="zh-TW" dirty="0" smtClean="0"/>
              <a:t>提升軌道式大眾運輸的安全性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zh-TW" altLang="en-US" dirty="0" smtClean="0"/>
              <a:t>理想</a:t>
            </a:r>
            <a:r>
              <a:rPr lang="zh-TW" altLang="zh-TW" dirty="0" smtClean="0"/>
              <a:t>安全的維安</a:t>
            </a:r>
            <a:r>
              <a:rPr lang="zh-TW" altLang="zh-TW" dirty="0" smtClean="0"/>
              <a:t>系統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只</a:t>
            </a:r>
            <a:r>
              <a:rPr lang="zh-TW" altLang="en-US" dirty="0"/>
              <a:t>考慮移動</a:t>
            </a:r>
            <a:r>
              <a:rPr lang="zh-TW" altLang="en-US" dirty="0" smtClean="0">
                <a:solidFill>
                  <a:srgbClr val="0070C0"/>
                </a:solidFill>
              </a:rPr>
              <a:t>列車</a:t>
            </a:r>
            <a:r>
              <a:rPr lang="zh-TW" altLang="en-US" dirty="0" smtClean="0"/>
              <a:t>，營運時間內</a:t>
            </a:r>
            <a:r>
              <a:rPr lang="zh-TW" altLang="zh-TW" dirty="0" smtClean="0"/>
              <a:t>每</a:t>
            </a:r>
            <a:r>
              <a:rPr lang="zh-TW" altLang="en-US" dirty="0" smtClean="0"/>
              <a:t>台</a:t>
            </a:r>
            <a:r>
              <a:rPr lang="zh-TW" altLang="zh-TW" dirty="0" smtClean="0"/>
              <a:t>列車上都必須</a:t>
            </a:r>
            <a:r>
              <a:rPr lang="zh-TW" altLang="zh-TW" dirty="0" smtClean="0"/>
              <a:t>配置</a:t>
            </a:r>
            <a:r>
              <a:rPr lang="zh-TW" altLang="en-US" dirty="0" smtClean="0"/>
              <a:t>至少一位</a:t>
            </a:r>
            <a:r>
              <a:rPr lang="zh-TW" altLang="zh-TW" dirty="0" smtClean="0"/>
              <a:t>維</a:t>
            </a:r>
            <a:r>
              <a:rPr lang="zh-TW" altLang="zh-TW" dirty="0" smtClean="0"/>
              <a:t>安人員</a:t>
            </a:r>
            <a:endParaRPr lang="en-US" altLang="zh-TW" dirty="0" smtClean="0"/>
          </a:p>
          <a:p>
            <a:pPr lvl="2"/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Q1: </a:t>
            </a:r>
            <a:r>
              <a:rPr lang="zh-TW" altLang="en-US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至少</a:t>
            </a:r>
            <a:r>
              <a:rPr lang="zh-TW" altLang="zh-TW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需要配置多少人力</a:t>
            </a:r>
            <a:r>
              <a:rPr lang="zh-TW" altLang="en-US" sz="22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？</a:t>
            </a:r>
            <a:endParaRPr lang="en-US" altLang="zh-TW" sz="2200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2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TW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Q2: </a:t>
            </a:r>
            <a:r>
              <a:rPr lang="zh-TW" altLang="en-US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如何配置</a:t>
            </a:r>
            <a:r>
              <a:rPr lang="zh-TW" altLang="en-US" sz="2200" u="sng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有限維安人力</a:t>
            </a:r>
            <a:r>
              <a:rPr lang="zh-TW" altLang="en-US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以達成最大維安效果</a:t>
            </a:r>
            <a:r>
              <a:rPr lang="zh-TW" altLang="en-US" sz="22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？</a:t>
            </a:r>
            <a:endParaRPr lang="en-US" altLang="zh-TW" sz="2200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2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TW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Q3: </a:t>
            </a:r>
            <a:r>
              <a:rPr lang="zh-TW" altLang="en-US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同時考慮</a:t>
            </a:r>
            <a:r>
              <a:rPr lang="zh-TW" altLang="en-US" sz="2200" u="sng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攻擊者</a:t>
            </a:r>
            <a:r>
              <a:rPr lang="zh-TW" altLang="en-US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zh-TW" altLang="en-US" sz="2200" u="sng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維安人員</a:t>
            </a:r>
            <a:r>
              <a:rPr lang="zh-TW" altLang="en-US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的策略，</a:t>
            </a:r>
            <a:r>
              <a:rPr lang="zh-TW" altLang="zh-TW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使維安人員的巡邏路線</a:t>
            </a:r>
            <a:r>
              <a:rPr lang="zh-TW" altLang="zh-TW" sz="22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能</a:t>
            </a:r>
            <a:r>
              <a:rPr lang="zh-TW" altLang="en-US" sz="22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TW" sz="2200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zh-TW" altLang="en-US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TW" altLang="en-US" sz="22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TW" altLang="zh-TW" sz="22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夠</a:t>
            </a:r>
            <a:r>
              <a:rPr lang="zh-TW" altLang="zh-TW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極小化攻擊者所能造成的最大影響</a:t>
            </a:r>
            <a:r>
              <a:rPr lang="zh-TW" altLang="en-US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？</a:t>
            </a:r>
            <a:endParaRPr lang="en-US" altLang="zh-TW" sz="22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246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演算法概念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將時空網路中的列車時段節</a:t>
            </a:r>
            <a:r>
              <a:rPr lang="zh-TW" altLang="en-US" dirty="0" smtClean="0">
                <a:cs typeface="Times New Roman" pitchFamily="18" charset="0"/>
              </a:rPr>
              <a:t>線的影響程度由</a:t>
            </a:r>
            <a:r>
              <a:rPr lang="zh-TW" altLang="en-US" dirty="0">
                <a:solidFill>
                  <a:srgbClr val="C00000"/>
                </a:solidFill>
                <a:cs typeface="Times New Roman" pitchFamily="18" charset="0"/>
              </a:rPr>
              <a:t>大到小</a:t>
            </a:r>
            <a:r>
              <a:rPr lang="zh-TW" altLang="en-US" dirty="0" smtClean="0">
                <a:solidFill>
                  <a:srgbClr val="C00000"/>
                </a:solidFill>
                <a:cs typeface="Times New Roman" pitchFamily="18" charset="0"/>
              </a:rPr>
              <a:t>排序</a:t>
            </a:r>
            <a:endParaRPr lang="en-US" altLang="zh-TW" dirty="0">
              <a:solidFill>
                <a:srgbClr val="C00000"/>
              </a:solidFill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標示出不同</a:t>
            </a:r>
            <a:r>
              <a:rPr lang="zh-TW" altLang="en-US" dirty="0" smtClean="0">
                <a:solidFill>
                  <a:srgbClr val="C00000"/>
                </a:solidFill>
                <a:cs typeface="Times New Roman" pitchFamily="18" charset="0"/>
              </a:rPr>
              <a:t>巡邏路線保護</a:t>
            </a:r>
            <a:r>
              <a:rPr lang="zh-TW" altLang="en-US" dirty="0">
                <a:solidFill>
                  <a:srgbClr val="C00000"/>
                </a:solidFill>
                <a:cs typeface="Times New Roman" pitchFamily="18" charset="0"/>
              </a:rPr>
              <a:t>到的節線</a:t>
            </a:r>
            <a:endParaRPr lang="en-US" altLang="zh-TW" dirty="0">
              <a:solidFill>
                <a:srgbClr val="C00000"/>
              </a:solidFill>
              <a:cs typeface="Times New Roman" pitchFamily="18" charset="0"/>
            </a:endParaRPr>
          </a:p>
          <a:p>
            <a:endParaRPr lang="zh-TW" altLang="en-US" dirty="0"/>
          </a:p>
        </p:txBody>
      </p:sp>
      <p:grpSp>
        <p:nvGrpSpPr>
          <p:cNvPr id="21" name="群組 20"/>
          <p:cNvGrpSpPr/>
          <p:nvPr/>
        </p:nvGrpSpPr>
        <p:grpSpPr>
          <a:xfrm>
            <a:off x="471711" y="3077716"/>
            <a:ext cx="8189862" cy="495300"/>
            <a:chOff x="471711" y="2852936"/>
            <a:chExt cx="8189862" cy="495300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2573" y="2852936"/>
              <a:ext cx="7239000" cy="49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471711" y="2940958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路線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一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463377" y="4104878"/>
            <a:ext cx="8198196" cy="476250"/>
            <a:chOff x="463377" y="3577193"/>
            <a:chExt cx="8198196" cy="476250"/>
          </a:xfrm>
        </p:grpSpPr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523" y="3577193"/>
              <a:ext cx="7258050" cy="47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文字方塊 8"/>
            <p:cNvSpPr txBox="1"/>
            <p:nvPr/>
          </p:nvSpPr>
          <p:spPr>
            <a:xfrm>
              <a:off x="463377" y="3646041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路線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二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471711" y="5091683"/>
            <a:ext cx="8170812" cy="497557"/>
            <a:chOff x="471711" y="4452416"/>
            <a:chExt cx="8170812" cy="497557"/>
          </a:xfrm>
        </p:grpSpPr>
        <p:pic>
          <p:nvPicPr>
            <p:cNvPr id="5837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523" y="4473723"/>
              <a:ext cx="7239000" cy="47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文字方塊 9"/>
            <p:cNvSpPr txBox="1"/>
            <p:nvPr/>
          </p:nvSpPr>
          <p:spPr>
            <a:xfrm>
              <a:off x="471711" y="445241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路線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三</a:t>
              </a:r>
              <a:endPara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4572000" y="3006069"/>
            <a:ext cx="864096" cy="854979"/>
            <a:chOff x="4693563" y="2204864"/>
            <a:chExt cx="864096" cy="854979"/>
          </a:xfrm>
        </p:grpSpPr>
        <p:sp>
          <p:nvSpPr>
            <p:cNvPr id="13" name="橢圓 12"/>
            <p:cNvSpPr/>
            <p:nvPr/>
          </p:nvSpPr>
          <p:spPr>
            <a:xfrm>
              <a:off x="4693563" y="2204864"/>
              <a:ext cx="598517" cy="55218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911328" y="269051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標楷體" pitchFamily="65" charset="-120"/>
                  <a:ea typeface="標楷體" pitchFamily="65" charset="-120"/>
                </a:rPr>
                <a:t>攻擊</a:t>
              </a:r>
              <a:endParaRPr lang="zh-TW" altLang="en-US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3203848" y="4086189"/>
            <a:ext cx="864096" cy="854979"/>
            <a:chOff x="4693563" y="2204864"/>
            <a:chExt cx="864096" cy="854979"/>
          </a:xfrm>
        </p:grpSpPr>
        <p:sp>
          <p:nvSpPr>
            <p:cNvPr id="16" name="橢圓 15"/>
            <p:cNvSpPr/>
            <p:nvPr/>
          </p:nvSpPr>
          <p:spPr>
            <a:xfrm>
              <a:off x="4693563" y="2204864"/>
              <a:ext cx="598517" cy="55218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911328" y="269051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標楷體" pitchFamily="65" charset="-120"/>
                  <a:ea typeface="標楷體" pitchFamily="65" charset="-120"/>
                </a:rPr>
                <a:t>攻擊</a:t>
              </a:r>
              <a:endParaRPr lang="zh-TW" altLang="en-US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5177735" y="5022293"/>
            <a:ext cx="864096" cy="854979"/>
            <a:chOff x="4693563" y="2204864"/>
            <a:chExt cx="864096" cy="854979"/>
          </a:xfrm>
        </p:grpSpPr>
        <p:sp>
          <p:nvSpPr>
            <p:cNvPr id="19" name="橢圓 18"/>
            <p:cNvSpPr/>
            <p:nvPr/>
          </p:nvSpPr>
          <p:spPr>
            <a:xfrm>
              <a:off x="4693563" y="2204864"/>
              <a:ext cx="598517" cy="55218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4911328" y="269051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標楷體" pitchFamily="65" charset="-120"/>
                  <a:ea typeface="標楷體" pitchFamily="65" charset="-120"/>
                </a:rPr>
                <a:t>攻擊</a:t>
              </a:r>
              <a:endParaRPr lang="zh-TW" altLang="en-US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27" name="AutoShape 5" descr="data:image/jpeg;base64,/9j/4AAQSkZJRgABAQAAAQABAAD/2wCEAAkGBxIQEhUQERIWFhUVEg8XFRUWFRUVFRUYGBUWFhgVFhUYHiggGBolGxUWITEiJSkrLi4uFx8zODMtNygtLisBCgoKDg0OGxAQGy0lICItLS0tLS0tLS0tLTAtLS8vLy0tLS0tLS0tLi0tLzItLS0vLS0rLS8tLS0tLS0tLS0tLf/AABEIALUBFgMBEQACEQEDEQH/xAAbAAABBQEBAAAAAAAAAAAAAAAAAQIDBQYEB//EAEcQAAEDAQQGBwQHBQcEAwAAAAEAAhEDBBIhMQUGQVFhcRMigZGhscEyUtHhQmJykqLC8AdDgrLiFCNjc4PS8TNTk8MVFjT/xAAbAQABBQEBAAAAAAAAAAAAAAAAAQIDBAUGB//EADsRAAIBAgIGCQEHBAIDAQAAAAABAgMRBCEFEjFBUWETInGBkaGxwdHhBiMyQlJi8BQVovEzciRDklP/2gAMAwEAAhEDEQA/APcUACAOHSmladnAL5JdMBoBOGZxIwVPF42lhUnO+e5bSxh8NOu3q7uJ0WS0tqtD2GQf1B4qejWhVgpwd0yKpTlTk4y2kylGAgAQAIAEACABAAgDPaz217S2iwlsi84jAkTAAOzIrntN42pS1aUHa6u2aeAoxadSSvbJFNQr1aBD2uPEEkh3AhYOG0hWoz1oyfZfJl+dOnVWq0behVD2teMnNaRyIld5TmpwU1sav4nPzi4ycXuHp40EACABAAgAQAIAEACAKfWO3upNa1hhzycdwETHHELI0xjZYemlD8Ut/BLaXsDQjUk3LYjMh1Rhvio4O33ie+c+1cnDG1oz1lN37TWtTktVxVuw2ujbT0tJlQ5luPPI+IXd4Sv09GNTijAr0+jqOPA6VYIgQAIAEACABAAgAQBHQrteJYZEkYbwYITIVIzV4u/0HThKDtJEieNMvrNSvVmz/wBsR950+i5D7QSaxEf+vuzYwErUn2+yJ9VnXS+nswcOeR9O5WPs7Xbc6b5P2fsRaQV1GfcaFdOZgIAEACABAAgAQAIAptYdGOqxUp+20ERleGeB3j1WNpbR7xMVOH4l5ovYLExp3jPY/Izljs1S0P6MYYS4nYJieK5jBYKWKqasO98EatWpCjHXZuaNMNaGjJoAHICAu+hBQiorYsjnpScm2949OGggAQAIAEACABAAgAQBU6w6OdWa1zPbYTAykGJE78AsrS2BliaacPxR8+RdwWIjSk1LYzM2OhUru6NogxJJyAynjmuTweDliamrT7W+CNarOnRjrs29koCmxtMZNAHPiu8o0lSpxpx2JWOfqTc5OT3kqlGAgAQAIAEACAEJSN2AxbtI1hVdWDj1pAGwNnAR2eJXFf3ar08qqe3dy3G+sPSdNU2thdati4atP697tkg+QWtoSq9etSe6V/Np+hQxz1lCXKxdroDPKTWeyOcwVWCSyZAzLTt7I8SsPTeDdamqkdsb37Pp8mhgKsYycJb/AFOTVGm5xfVIwgNHEzJ8h3qtoCg051d2xe5NpKSSjBbdppl0pkggAJQBWv07ZwbvSjsDiPvAQqEtJ4SMtVzXnbx2FpYKu1fVO+lVa8BzSCDkQZHersJxmtaLuivKLi7NWY9OGggAQBlNdtPPoXaNE3Xubec7aGzAA4kg48FlaRxkqVoQ2vea2jMHGrepUV0skjLv085jhUoEtdtkAgj3SNoXOYLpMNLWizW/pIzjq1M0eiaD0kLVRbVAgmQ4bnDAj15ELscNXVampo5vFUHQquD7uw71OVwQAIAEACABAAgAQAIAotZNY2WSGXS97hIbMADKSec7NhVHGY2NBatrtl/B4GWI617JGY0XrNTo1b5Y4tcLrjgC0SDIAmVzmip/0k255p5dhrYjAyq09VPNZ9p6G0yJG1dic1sFQAIAEACABAENrtDaTHVHZNEn4Dio61WNKDnPYh9Om6klGO1nJZbeLRQc9gIMPEHMED5jvVWliY4rDynDg132JqlB0aqjLkUWr9Lp3GfZa0Y8SRHgCuY0PgemqSctiXmzSxs+hirbWy1sFFzLXVH0S0OH8R+IctzCYfosfVe6ST8X83KVaalhocb28P4i5WyUTP656VfZ6Lejze+7O4QSY4mIWdpOtKnRtH82RoaNw8a1V625XM5YdKuoWunDj0dQta5s9UhxgOjeJBnguf0RiJUpKO5uzXaalfDRq4d3WazT7Nx6GuxObBAFHrZXLaQYDF90HkBMduCxtOVpU6CjH8zs+w0NHQTqOT3IzdOzSFxjmazqZlhq9aTSrCnPVfII2AxgRxwjtW1oXFShXVPdL14+xVxtNVKWtvRsF2RhggAQB5nr26bW7gymPCfVc1pN/wDkPsR0+i1/467WZ5Z5om8/ZxXmnVp7ntd95sfkW7oifUlHnfx/0YGmYdeMuVvD/ZsVsGMCABAAgAQAIAyWntJvqVHUmOLWNMGMC47ZO4ZQuT0tpKbqOlTdorJ23vf4G1g8NCEFOSu35FVTD6RvMcWneD571jUcTOlLWg2mXJatRasldG10PbenpB59rEOA3j9T2rucBif6mgqj27+1GBiaPRVHFbNx57rtVvWyoPdFNv4QfzLE0lK+IfKx0WjI2w0ed/UoVRL567q+4mzUCc+hpfyhddhXejBvgvQ4/Fq1eaXF+pYKcrggAQAIAEAU+szv7trTkXiewE+cLC+0FRxw6it8vZl7AL7xvginZpltjo9Vt59Sq642YEANBcTunBUtF4v+mwjk1duTt3JZlyeFeJq5uySz8y31YqNNN4bm2q69zIBHgR3LS0JJSw1993f+dhTx8ZKab2WVjpfVi0tbvpO77wIHcHKSWIjHSKpvfDxz9kmRKN8O3z9iwWoVjIftHP8AdUv8w/ylZOl/+OPb7Gxob/kl2e5gmuIMjMQR2YrAvbNHQNXyZ7VSeHNDhkQCO0Su0TurnESVnZjkohX6bsHT07o9oG83mNnaCVQ0jhP6qjqLas0WcLX6Gpd7HkzHPqOpkseC0jMHBcPVw86ctWaszdUYzWtF3RZau2J9SqKpBDGSZP0jEADfv7Fs6GwU5VVWa6q83yKmOrRhTdNbX5GvXXGICABAHk2s9fpLXWd9e79wBn5VymNnrYibXG3hkddgYamHguV/HMrIVUtGg1HtnR2oNOVRrmdvtN8RHatDRlXUr2/VkZ2lKWvQbX5cz0xdKcwCABAAgAQAIAw2kqZpV3h21znDiHEn5di4PSeHlTxE097bXYzocPJVKMWtyt4EFa0AhZ6hYkjDM1mrtlNOiLwguJcRumI8AF3WisPKjhkpbXn4/QxcbVVSq7bFkeaaWr9LXq1NjqjyOUw3whYOIqdJVlLi2dPh4dHSjHgkckKEmPW9Af8A5qH+RR/kC67C/wDBD/qvQ4/F/wDPP/s/U71YK4IAEACABAFNrVRvUZBxa9pHGcI8fBY+m6alhr701bvy9y9o+erVtxRhtZ2Xa/RAyKTGNneSL7j3vKycVTVKapR2RSXu34s3sC9alrv8zb9l6Gm/Z6w9FVcdtUDuaD+Za+h191J8/ZGVphrpIrl7ljpsltRjxmB5GfVZGn5So4qnWjtS9Hf3IMIlKEosugutTujPMd+0g9SiPrVD3AfFY+mH1YLmza0MutN8kYa6sM3j1XVW09JZaR2hlw/wdX0B7V1WBqa9CL5W8MjksfT1MRJc7+OZbK2VAQBmdaHNLhBBIbB4Yz6rj9PThLEx1XmlZ8szW0emou5Z6uVQ6gwTi0EEbsTHgt7RNWM8LFJ5rJ8ipjYuNZ8yzWkVAQBDbbQKVN9Q5Ma5x7BMJlSahBye5XH04OpNQW92PHXkuJccySTzOJXGOTbuztEklZBCS4o6k8scHtMFpDgdxBkeKdGTi1JbUNlFSTi9jPXtH2sVqbKrcntB5bx2GR2LsaNRVIKa3nG1qbpzcHuOhSEYIAEACABAFdp2zsfScXNBIGB2jEZHYsvTMYvCTk1mtnLMtYSco1VqvaUWrFlYaziWg3WgicYM581jaBpxqVZSkr2SsaGPqyVJWe1l7rDbOhs9R843SG/ad1R4mexdJjKvRUZS5ZdrM7B0ulrRjzz7EeUhq5A68WEAepasVL1loncwN+7LfRdbgZa2Hg+Xpkcljo6uIn2+uZaK2VAQAIAEACAMVpjTD3VXtnqNdDW4RLTmTmcQVx+kcdVqVnFPqxls42+pvYXCQVNS3tbe0zGkq5q1alQ/Se4xuE4DsEKKtV6WbnxdzUo0+jpxhwRvNR6V2yg+8+ofG7+VdHoqNsOnxb9TntKSviGuCXydOsLcGni4d4+SyftND7unPg2vFfQjwTzaLSi6WtO8DyXR0Za1OMuKXoVJK0mjGftGONAcK3/rWPpl5w7/AGNvQ2yb7Pcx0LFNs2n7Pbb/ANSgeFRvg135e8rb0PW/FTfavcw9MUvw1F2P29zZrcMMR5gE7gU2TsmxUruxinOnE4kkk9q8zc3NuT2vPxN9K2SOrRdcsqtOwkNPI4fNX9F4h0MVFrY3Z9/w8yHEQU6b8TWLvzFBAGX18t9ykKAONQyfstM+JjuKydLV9Wmqa2y9Ea2iaOtUdR7I+rMFC5250IQi4BdSXA2WoWkovWZx3up/mb6963NEYnbRfavde5iaWw+ysux+z9vA2a3TDBAAgAQAIAymnNMF5NOmeoDifePwXI6W0l07dGn+Dfz+nqbOEwigtee30Kyx2t1J4qN2ZjeNoKy8LiJYeoqkd23muBbq0o1IODJtetJB5ZQacAA93MjqjuJP8QXQ6WxKm4047Nr79nln3kWicO4p1Jdi9/P0MpCxjYFhAG+1EtF6gae1j3dzusPG93LpdEVNai48H65nOaWp6tZS4r0yNItUywQAIAEANe8AEnIAk9iSTSV2Kld2R5o994lxzJJ78V57KTk3J78zrErKyK6qOseZU8XkizHYek6r07tlpD6pP3iXeq7DR8dXDQXL1zOUx8r4ifb6EunGzSnc5p9PVZ/2gp62Evwaft7iYR2qHRo900mH6o8MFe0bPWwlN/tXkrEVZWqS7TG/tBdNWm3dTJ73f0rM0zL7yK5e5t6HX3cnz9jKwse5rnXou2GhVZVb9E4jeDgR3SpcPXdGoprd6byHEUVWpuD3nqtCs2o0PaZa4Ag7wV2UJqcVKOxnITi4ScZbUOfkeRRO2q7iLaYoLzFbDfFa6CDuIPcnwlqSUuDT8AaurG1BXpqdznxles1jS9xhrQSSdgCbOShFylsQ6MXKSjHazy7TNvNpquqnAHBo3NGQ9eZK47FYh16rm+7sOuw1BUKagu/tOKFXuTiwgAhAElnqupuD2GHNIIPEJ0KjhJSjtQ2cIzi4y2M9O0LpNtppio3A5Ob7rto5bl2GFxMcRTU13rgzksVh5UKji+58Ud6slcEACAKvWG19HSIBxebo4Dae7zWVpjEujh2o7ZZfPkW8FS16mexZmOK4o3QKUUqrUOu6d6txleKuW6f4URQnXHhCLgX2ptt6KvcJ6tUXf4s2+o/iWnoqv0dfVeyWXfu+DN0pR6SjrLbHPu3/AD3HoK6k5oEACABAFdrDXuWeodpF0fxYeRKoaTq9HhZvireORawUNevHln4GBXEnSHHVGJU0XkTx2Hp+hmXbPRG6lS/lC7fCK1CC/avQ5HFO9ab5v1HaTZNJ/wBme7H0VfSsNfB1Fyv4Z+w2g7VERaEfNIDcXDxn1VXQFTWwaX6W1539yTFK1TtMbru+9aY92mweLnfmVHS8r4i3BL3NzRUbYe/FsoIWXc0ghAGj1V090B6Gqf7snA+4T+U+C1tG49Ufu6n4dz4fQy9IYHpfvIfi9fqbW1VR0TnAyLjiCMjhgt3F1NTDzmt0W/IwKcfvEnxMivOEbghCVoU1uj64dSY4nYAZ3+z5r0LR9dVcLCbe5LvWXqYlaFqjS/m8xetOnDXcaLJFNriDve4HbwByHbyxNJY51ZOnHKKfi17G9o/BKkuklnJ+RQBmE7MFl7rmlfOwkJBQhACwgAhAHbonSL7M++zk5pycNx47jsVjDYqeHnrR71xK+Jw8K8NWXc+B6HovSlO0NvMOP0mn2m8x6rrMNiqeIjeD7VvRzGIw1ShK0137mdqslcEAZrW1/Wpt3Nce8gei5f7Qy69OPJv0+DW0aurJ9hnyudNIClFK61t6x7FYpvqlqk+qRQn3HhCAFEjEYEZHchO2aB55Ho+gNKC00g76bYDxx38jn/wuxwOLWIpX3rb/ADmcpjMM6FS257P5yLNXSoCABAGZ1ztGFOlxLj2YDzd3LntPVsoUl2+y9zW0XTzlPuMsubNg5qwxKkX4SaGw9TsrYY0bmtHgF31NWglyOOqO82+Y+q2WkbwR3hJVhrwlHimvEbF2aZUav1PabyI8j6LmPs1V/HSfJ+z9i9jY7JGN1iq37TVd9e790BvooMfPXxM2uNvDI3cDDVw8Fyv45ldCqXLQQkuAQi4Fpoe2VRNIPPRkGW5js3Y7k6eKqQoypp9V5W/mwp4qjTfXa63EslllUdTqRgRLTmPUHYVNSqqOUleL2r3T3P8A07obKN81tI7dZ3h1Go1xdSFWnvhhvA9Zuw8eW9a+HpzjqShLWp6ytyd9klufk920fRqRcZwkrSs+/Lc+BzWzRRdaK7nG5SZUcXvOy8bwa0bXG8MOKsVsI5Yio5O0U7t9udlxeZLSxSjQppZyaSS7MrvgistVUOMNF1jfZbt5uO1x2n0AVCrUUnaKslsXzze8uU4OKvJ3b2v+buHyQwoyQISAEIAIQAsIAfRquYQ5ji0jIgwU6E5QetF2Y2UYzVpK6L2ya21mYPa1/H2Xd4w8Fq0tM1o5TSl5P+dxm1NFUpZxbXmv53nb/wDdB/2Px/0qz/fV/wDn5/Qr/wBnf6/L6nBb7ca7ukcLuAAbMwOfaVgY7FPE1nUatusWaNFUY6idzlKpkoFKKcdsGIPBTU3kT0XlY51ITAgAQB1aNt77O8VGciNjhuKsYbEzw89ePfzIMRQhWhqy/wBHoOitKU7Q28w4j2mn2m8xu4rrsNi6eIjeDz3rejmMRhqlCVpdz3M7lZK4IAwOnrV0td7hkDdHJuHnJ7VxGkq/TYmTWxZLu+p0mDp9HRS7/ErlRLRz1hiVIthNDYerNC9ARxbFSgZd1oNCo9wE3ekw35wO+FwVKu8Fj5StknJdzeXszXVNVoRi3tsY9ziSScSSSTvJzSNtu72m8kkrIRIKCABAFnoen7TjwA8z6KCs43SZTxUnlFFqCzaHd7fgmxeH3qXjH4KXX3W/nePa6jtbU+83/apoywS2xn/9R+ENaq8V4P5LDRVSlLi1rgA3rlzpbHELa0VVwqnJ0oyikus28rc/bvKuJjUstZpvdZZi6xupuYb1M1RTIc9rXlhbIweQMxx2Y8VqaQlTlDrR1tXNpO1r7/58hgVUU8pautkm1e/L+fBlHWuzbLMf/O74LAdbDbqX+T+DaVLEb6n+K+SB9elsogf6jyo5VaO6n/kyRU6m+fkjne4HJoHIu9SoZNPYrePuyVJraxqaOBAAgAQAIAls1O8eAzTJysiOpLVRYKuVRCgAKUUgtTZbyxT4OzJKbsziU5ZBACubEcRPiR6JWrWETuIkFH0qrmEOaS0jIgwR2p0Jyg9aLsxsoqStJXRdWbWu0MEOuv4uEHvaQPBadPTGIirSs+3b5fBn1NF0JO6uuz6jbZrHXrC5gxpzuTJG4uPpCjxOlq9SLS6q5bfEWlo6jS6218/gr1kFkRAETh1hzHmpae1dpJF9Vnqi9AONBAGa0syKruMHwC4HTUNTGz52fl8mthnemjJ2+z3HkbDiPh2KKlPWibVGprx5nOpCYEAK1pJgZlI3YRuyuy+oUrjQ3cPHaqMpazuZk5a0myRNGgxsmPPIcSnwg5uy+i5sG7K5LXr9Xo2YMHe4+8fhsVmviE6fQUsoLxk+L9luGQp568tvpyIdOveypTtFNxDuhpTHbmNo3haeJxU41ac4uzcIv5RJg4wlCVKayuymtNx/XYA0/SYMh9Zn1eGziMoKmpNa8FZ717rly3dhfp60OrJ34P2fPnv7TmUBMCABAAgAQAIAVonAJNgjdiyo0rojvVaUrspzlrO45IIIUABSiiFKKV9Vl0wrCd0WoyurjEo46bcyLg/wqR7xPqp8Qraq/aiGi763azmUBMCABAE9BsCd6jkyGbzsSFNGiIAZHWb9pvmFNR/Eu1D1+FnqS7844EAUOn2Q8He3yJ+K437R07YiM+MfR/U0sE+o1zKa1WcVBB7DuKwoTcXdF+nUcHdFJXsj2ZjDeMQrsakZbDQhVjLYyNlFzsA0nsSuSW1j3OK2stbDYrnWd7Xl81VqVdbJbClWra+S2HWVEQAgBEoohQKS2ky2n/lx3PePKFaxEnKFJ/tt4Sl7EdNWcu32RR2yyXesPZ8vklp1NbJ7TRpVdbJ7TlUpOCABAAgAQAAIELCzULuJz8lXnO+wq1KmtkthOUwjGoFEKAApRREAMdQD8JAOwnKdxOzmpqVm7Xtfw+nb48U5VHDPccNamWEtcCCMwcwpZxlBuMlZosxkpJOLumdum2XajW7qNnHdTareOjq1FHhGPoV8I9aDf7pepz1LOWAF+BIlrdse8dw3bTyxUEqThG88m9i39r4LhvfYSxqaztHYtr9l/MiBREo+mySmydhspWR0qIgEKUURAE+j6N+tTbvqM7pE+Cs4SOtXhHi16kdaerSk+TPSF3hyoIAqNYGYMduJHeJ9FzP2lp3hTnwbXivoXcE82ikK5M0QQAhSiiIAaUooIARKKIUCiudIA3T4x81I53hGPC/nb6iJZtjEwccFosE4sw4bOzcpoVt0ixCvbKRw1KZbgRCsJp7CypKWwalHAgCSlRc7IduxNlJLaMlNR2ndQs4ZxO/4KCU3IrTqORKUwYBSgNQKIUAETknJN5IL2JG2Wocqbzya4+imWGrPZCXgxrqwW2S8SVujKx/dP7WkealjgMVLZTfhb1GPE0l+ZFhS0O+u3o69MtIEU6vVlv1XCes3yWvh8DXqw6KvBqy6ssrrk881w4FWWLhRlr0pXvtjx5rgzq0rokh5r06fSVCGBgJaGU7rQLxDj1juGSv4rCNT6WEdaWSWyytvzefIiw+KTiqU5asc77bu+7LZzM3X0PaSS57ZJMkmpTkn7yxZ4LEtuU1m/wB0fk1oYzDpJReXY/ggOjag9q6P9Sn/ALlWnQnDbb/6j8kn9TB7LvufwONO7hh2EHyKqyTW31T9ButrZjSmiktOzzdJcGhxIknKMyQi4yVS10ldoZUpEBrsIdejHHAxiNiUdGaba4HfqzTvWlnC+fwkeZC0tEw1sXHld+RWx8rUJc7epvF2ZzgIA4NNsmkTuLT4x6rG09T1sG3+lp+dvcs4R2qGcK4Y1QKAEKUUagCQ04kOkGBA3p1hile2rsE6pu5j3jn2hGQvXV/Ia6mYLh7MxKBykr2e0jKB4iAESiiFADSJSikLrMw/RHl5J6qS4kiqTW8G2Zg+iPPzQ5ye8Okk95ImjRpSgEIAkqUYa114GZwGY5pRqneTVtg40GF4ax+BHtOw7EDVOahrSjnwRzvbE7YMSMkEqdxpSjhsIshQDZwASqN3ZIL8SyoVhZ/Zg1jgTm2mDsG9+/dlvWpSqRwbss6jyfCPJcZcdy2cSpODr7co+v0OrS9rbUqPo1cAHDo3xiw3RIO9pOf6i5j8RCrXnQrbE+rL9LstvFPf/q0GGpShTjUht3rj9SirUSwlrhiO7gQdoWFUpOnJxks0aUJqSuhiaOESgSUSBLr0FsFoiZMoGzu+rbJ7SwoaNvdeoTLpMDDPHFTxpZZlSeJ1erDYiGtZuidF6GPBBcRJAwkeSZUhqkkKvSxvbOOdju1NpTVe7cyO9w/2rZ0FC9aUuC9X9CDSkvu4rizYLqTDBAHPpBk03j6p8MVS0jT18LUj+1+SuSUXaonzMqvOjaAoAQpRRaQE4gkY4DNKhsr2yY+hTvYlWKFJTzewZUnq5I6DSbuCudFDZZEOvLic1SmGkTJbOSpVqWo+RPGTkstpA8QThHA5qEli8hqBwiUUQoARAoiUBCgUQpRRpSgdF40hLXA324gYxwPeghsqjzTyY+hYJEuMcBn2qxChfNjZ4i2USR+jhsJnjinugtzGLEvejnZeH9ySGgukk5c57AqzTTsyZ6r+9Su0c1RsEiZgnEZHigni7q4xAorKhblgd+0ctykhUcM47ePwI4qW0azMcx5pIfiXahz2E+k3TWqH/Ef4OIVjGy1sRUf7n6kWHVqUVyRzueSADsy4cOSgcm0k92z47P5xJVFJ3GFIOEQB0UD1RJbd6Vkj6X/EJVtRFP8AFle9n2f7NArhlFfpKp1mgFstDn9bLDIRtJUNZ7i3h45O97PLIsNS6fVqv3uaO4T+ZdBoGFoTnxaXgvqV9KS60Y8F/PQ0i3zKBACOEiEkkpJpgnYx7hGG7BeXuLi3F7svA3U75iFIKIUootJ0HAxsnglQ2STWy5NZyBLZnHA71cwslnEiqJu0idWyEgtRGAmMR2cVWxLWqkTUk7tnNXMuON7jvVJk8FaOyxGgeIlFEKAEQKIlAQoFEKUURKB0C6ajbrSG4YHan01eSIXrKm7u7LNXyiCAODSTReZhOcgZkSMPNVsRtRbw76sjitBaXG6IGwFQFmCko9Z3ZEgeIlFFZmOY806H4l2r1EewKz7znO3uce8ynVJa05S4tvzCKtFIjTB4hSgIgB1OpdnAGWkYiYnaOKBJRvY7hb7ogPkBzQLzevdjE7sFIqklkVegu7uOfJ5XOO0Vr0jMXnEOI6x2CTyGSZntZZp09XPls3Gv1TpxZwfec8+N38q7DQ0NXCp8W3529jD0jK9drgl8lytUoggAKAMTabYOle1zS3rOz4mcdy88x9BxxE2v1N27czep030cWnfIfKogBQKIgBwqZA5A7M+9OTGuO1rayTpsD1tvVBGJHNTKvO20Z0eay7SN1WPZnFsOmPBRuTbuxyhx3PKxCU0lEQKIlFEKAEQKIlAQoFEKUUaUoHQ15eOs8C43q4Z8PAJUQuKg+rG99p10bWCBe6s7SDB5FW4VovaQSotPq5jzam7DeO5okpzqwW8b0Ut+XacVSucKoeA6YDYkgY/rtVScnJ3ZZjBf8bWXE43ukknMySkLCVlZDUCiJRREAIgURKKIUoCIAQoFEKUUmo2Yu4Dei5HOqom80PSuUabdzR44+q7jRythoK1sjnMTPWqyfM7FdIAQAIAxGsdJ7a5L4cCARGBAy5jLkuM0vTcMU882k/b2N3BSi6S1crHDRPuujgcPkVly/cizLmjpFVwzCj1IvYyOy3EjaoKa6bG2HSm6rEBAoiBRCgURACJRRCgBECiJQEKBRClFGlKAhQKSGu7qgmQ3IHIJRnRxza3iutTr5eDBO5AipR1dV5ogKCUQpRREAIlFEQKIgBCUoow1BvCdqsWzEDwl1WIPaBtRYa5PcTUgNgnj8ykI5X3s6Wj3jnsH6kos5ZLeRN8Dc0mXQBuAHcvQaUXGCUtqOfk7u49SCAgAQBj9bKbG1WlstcQZMG6coIPwXLadglVi0tqd/I2tHyk6bTzRVfab/EPlgVg9jLnYySnH0XRzwSPmhr5omE8D3eiZ1ewYSNS58RjJGykzGuxIOLfIpo3vAhvunu+CAWtxGEM4+KMh6cxpazejIW8+A0sbv8ktkLrS4DSwb0WQus+A0s4pdUXWfAaWpdUXWGkI1R2sNKXUC40lLqC3GlyXU5i3Gl3BGquI4aXncl1VxAaXncl1Y8RRLztyLR4jshhL/wBQltEXIY4u94d4S9XgKrEbuL/Mpy7By7CNwbtJPZ8U7rDsx7C3YD2n4JHfiNdydvJNy4jGTM5JBj5smHExy+KQjfJHdo5kvaAMC9skzJE48clJh4qVaClsuivXdoNt7mbQBd/FJKyMIVKAIAEAQWyxsrNu1GgjxHEHYVDXoU60dWorokp1ZU3eLsZu16uVKfWouvDccHfArmcXoWrDOn1lw3/D8uw06ePhPKorPyKtzHNMPZB24QVhtar1Xk+D+HmXE084scyOKR6wjJW803LgMZI3mkyGu5K3g7ySDH2EkO3juRmNvHgNN7h4pcxeqMcTu8UZjrLiRn7Pkl7hy7Rh+z5I7h3eNPJL3C58Rp5Iy4Ds+IwpcuAuY0pcuAowpcuAo080ZcBRp5pcuA4aeaXuFGH7Xml7hRhA3+CdnwFGOu8fBL1hyuMJbuPel6wuYcmeZSdrF7xIdsYB2D1R1eIZcR4na4frkjLgI7EjEmYxkzeaRjHyRIyoJAa0knLaT6pEnJ2WbEcXa8nZGk0HomoHNrVTdibrBxBEu78l0ejNFzpzVark1sXlmZeLxVNxdOnnxfwaFdCZgIA57dWcxstE9hPkgDgGkqpMdHu2O2gepPcgDpFqqFgcGYkP2OgQYEjPswQAjLXUJB6PqxsknPxQA2s8vwfRkcZkccvJQV8NSrq1SKfaPjOUPwsr6miw4Xmtc3EC7E47YnGAsqegMM3eLkux/KfuWFjai4HN/wDF1BHVJx3Rv3qCWgYRWTk+9Lt/L4fxj1jJPh/O8jdZ3sHWa4YCZGGW/nhCqVdGUacbz1lld3ayy5Rzs8rZX3PIkjWlJ2Vv53kQqN2jyXP6yZb1JbmOvM3frsRkJaYS3efFLkFp8BpI9496UXPgIfteSO8XuGn7Xkl7w7hp5pe8XLgMPNLmOyGlLmLkMKXMUYUufEcNKM+Iow8kufEcNPLzS94o0/Z80d4okH3R3Iy4ijSHbh4Jbx4i5BdfvReAt0NNFxzd5o1o8BbrgN/su8o6UXXJqVlnBoLjwBPkljrzdoq/YrjJTSzk7FjZ9B135UyBvdDfA4+CuUtGYup+W3bl9fIrTxlGO2V+zMtbLqptq1Oxg/MfgtOjoHfVn3L5fwU6mk/0R8fj6l7YtHUqP/TYAdpzce04raw+Eo0F93G3r4mdVr1Kv42dSskIIAEACABAAgAQAIAEACABAEdSzsd7TWnmAVDUw9Kp+OKfakx0ZyjsZzP0TRP0B2EjyKpz0Rg57aa7rr0ZKsVVX5iB+gqRyvDkfiFWnoDCvZrLsfymSrG1FwInavM2Pd2gFQS+ztLdN+Q9Y+W9Igfq/H7z8PzUEvs7bZU/x+o9Y+/5fP6HNU0RH0/w/NVZ6Gcfz+X1Jo4u+7z+hzusEfS8Pmq70a1+by+pKq/IiNl4+HzUX9E/1eX1H9LyE/svHw+aX+if6vL6i9LyD+yfW8PmlWBb/N5fUTpeQv8AYfreHzUn9uf6vL6idPyHDRs/T/D809aMb/N5fUT+o5ErdDz9P8PzU0dEN/n8vqMeLtu8/oSs0BP7z8H9SljoRv8A9n+P1GPH2/L5/QmbqxP738H9SmX2fv8A+z/H6jHpL9vn9B41Xbtqn7oHqpV9n4b6j8EN/ub3R8yRurFPa9/ZdHopFoChvlLy+Bv9yqbkvP5JGat0BnfPN3wCljoPCrbd9/xYY9I1nw8CZmgbOP3c83OPqpo6IwcfyeLfyMeOrv8AN5I6aejqLcqTPuie9WYYPDw/DCPgiKWIqy2yfidLQBgFYSS2ELdxUoAgAQAIAEACA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8" name="AutoShape 7" descr="data:image/jpeg;base64,/9j/4AAQSkZJRgABAQAAAQABAAD/2wCEAAkGBxIQEhUQERIWFhUVEg8XFRUWFRUVFRUYGBUWFhgVFhUYHiggGBolGxUWITEiJSkrLi4uFx8zODMtNygtLisBCgoKDg0OGxAQGy0lICItLS0tLS0tLS0tLTAtLS8vLy0tLS0tLS0tLi0tLzItLS0vLS0rLS8tLS0tLS0tLS0tLf/AABEIALUBFgMBEQACEQEDEQH/xAAbAAABBQEBAAAAAAAAAAAAAAAAAQIDBQYEB//EAEcQAAEDAQQGBwQHBQcEAwAAAAEAAhEDBBIhMQUGQVFhcRMigZGhscEyUtHhQmJykqLC8AdDgrLiFCNjc4PS8TNTk8MVFjT/xAAbAQABBQEBAAAAAAAAAAAAAAAAAQIDBAUGB//EADsRAAIBAgIGCQEHBAIDAQAAAAABAgMRBCEFEjFBUWETInGBkaGxwdHhBiMyQlJi8BQVovEzciRDklP/2gAMAwEAAhEDEQA/APcUACAOHSmladnAL5JdMBoBOGZxIwVPF42lhUnO+e5bSxh8NOu3q7uJ0WS0tqtD2GQf1B4qejWhVgpwd0yKpTlTk4y2kylGAgAQAIAEACABAAgDPaz217S2iwlsi84jAkTAAOzIrntN42pS1aUHa6u2aeAoxadSSvbJFNQr1aBD2uPEEkh3AhYOG0hWoz1oyfZfJl+dOnVWq0behVD2teMnNaRyIld5TmpwU1sav4nPzi4ycXuHp40EACABAAgAQAIAEACAKfWO3upNa1hhzycdwETHHELI0xjZYemlD8Ut/BLaXsDQjUk3LYjMh1Rhvio4O33ie+c+1cnDG1oz1lN37TWtTktVxVuw2ujbT0tJlQ5luPPI+IXd4Sv09GNTijAr0+jqOPA6VYIgQAIAEACABAAgAQBHQrteJYZEkYbwYITIVIzV4u/0HThKDtJEieNMvrNSvVmz/wBsR950+i5D7QSaxEf+vuzYwErUn2+yJ9VnXS+nswcOeR9O5WPs7Xbc6b5P2fsRaQV1GfcaFdOZgIAEACABAAgAQAIAptYdGOqxUp+20ERleGeB3j1WNpbR7xMVOH4l5ovYLExp3jPY/Izljs1S0P6MYYS4nYJieK5jBYKWKqasO98EatWpCjHXZuaNMNaGjJoAHICAu+hBQiorYsjnpScm2949OGggAQAIAEACABAAgAQBU6w6OdWa1zPbYTAykGJE78AsrS2BliaacPxR8+RdwWIjSk1LYzM2OhUru6NogxJJyAynjmuTweDliamrT7W+CNarOnRjrs29koCmxtMZNAHPiu8o0lSpxpx2JWOfqTc5OT3kqlGAgAQAIAEACAEJSN2AxbtI1hVdWDj1pAGwNnAR2eJXFf3ar08qqe3dy3G+sPSdNU2thdati4atP697tkg+QWtoSq9etSe6V/Np+hQxz1lCXKxdroDPKTWeyOcwVWCSyZAzLTt7I8SsPTeDdamqkdsb37Pp8mhgKsYycJb/AFOTVGm5xfVIwgNHEzJ8h3qtoCg051d2xe5NpKSSjBbdppl0pkggAJQBWv07ZwbvSjsDiPvAQqEtJ4SMtVzXnbx2FpYKu1fVO+lVa8BzSCDkQZHersJxmtaLuivKLi7NWY9OGggAQBlNdtPPoXaNE3Xubec7aGzAA4kg48FlaRxkqVoQ2vea2jMHGrepUV0skjLv085jhUoEtdtkAgj3SNoXOYLpMNLWizW/pIzjq1M0eiaD0kLVRbVAgmQ4bnDAj15ELscNXVampo5vFUHQquD7uw71OVwQAIAEACABAAgAQAIAotZNY2WSGXS97hIbMADKSec7NhVHGY2NBatrtl/B4GWI617JGY0XrNTo1b5Y4tcLrjgC0SDIAmVzmip/0k255p5dhrYjAyq09VPNZ9p6G0yJG1dic1sFQAIAEACABAENrtDaTHVHZNEn4Dio61WNKDnPYh9Om6klGO1nJZbeLRQc9gIMPEHMED5jvVWliY4rDynDg132JqlB0aqjLkUWr9Lp3GfZa0Y8SRHgCuY0PgemqSctiXmzSxs+hirbWy1sFFzLXVH0S0OH8R+IctzCYfosfVe6ST8X83KVaalhocb28P4i5WyUTP656VfZ6Lejze+7O4QSY4mIWdpOtKnRtH82RoaNw8a1V625XM5YdKuoWunDj0dQta5s9UhxgOjeJBnguf0RiJUpKO5uzXaalfDRq4d3WazT7Nx6GuxObBAFHrZXLaQYDF90HkBMduCxtOVpU6CjH8zs+w0NHQTqOT3IzdOzSFxjmazqZlhq9aTSrCnPVfII2AxgRxwjtW1oXFShXVPdL14+xVxtNVKWtvRsF2RhggAQB5nr26bW7gymPCfVc1pN/wDkPsR0+i1/467WZ5Z5om8/ZxXmnVp7ntd95sfkW7oifUlHnfx/0YGmYdeMuVvD/ZsVsGMCABAAgAQAIAyWntJvqVHUmOLWNMGMC47ZO4ZQuT0tpKbqOlTdorJ23vf4G1g8NCEFOSu35FVTD6RvMcWneD571jUcTOlLWg2mXJatRasldG10PbenpB59rEOA3j9T2rucBif6mgqj27+1GBiaPRVHFbNx57rtVvWyoPdFNv4QfzLE0lK+IfKx0WjI2w0ed/UoVRL567q+4mzUCc+hpfyhddhXejBvgvQ4/Fq1eaXF+pYKcrggAQAIAEAU+szv7trTkXiewE+cLC+0FRxw6it8vZl7AL7xvginZpltjo9Vt59Sq642YEANBcTunBUtF4v+mwjk1duTt3JZlyeFeJq5uySz8y31YqNNN4bm2q69zIBHgR3LS0JJSw1993f+dhTx8ZKab2WVjpfVi0tbvpO77wIHcHKSWIjHSKpvfDxz9kmRKN8O3z9iwWoVjIftHP8AdUv8w/ylZOl/+OPb7Gxob/kl2e5gmuIMjMQR2YrAvbNHQNXyZ7VSeHNDhkQCO0Su0TurnESVnZjkohX6bsHT07o9oG83mNnaCVQ0jhP6qjqLas0WcLX6Gpd7HkzHPqOpkseC0jMHBcPVw86ctWaszdUYzWtF3RZau2J9SqKpBDGSZP0jEADfv7Fs6GwU5VVWa6q83yKmOrRhTdNbX5GvXXGICABAHk2s9fpLXWd9e79wBn5VymNnrYibXG3hkddgYamHguV/HMrIVUtGg1HtnR2oNOVRrmdvtN8RHatDRlXUr2/VkZ2lKWvQbX5cz0xdKcwCABAAgAQAIAw2kqZpV3h21znDiHEn5di4PSeHlTxE097bXYzocPJVKMWtyt4EFa0AhZ6hYkjDM1mrtlNOiLwguJcRumI8AF3WisPKjhkpbXn4/QxcbVVSq7bFkeaaWr9LXq1NjqjyOUw3whYOIqdJVlLi2dPh4dHSjHgkckKEmPW9Af8A5qH+RR/kC67C/wDBD/qvQ4/F/wDPP/s/U71YK4IAEACABAFNrVRvUZBxa9pHGcI8fBY+m6alhr701bvy9y9o+erVtxRhtZ2Xa/RAyKTGNneSL7j3vKycVTVKapR2RSXu34s3sC9alrv8zb9l6Gm/Z6w9FVcdtUDuaD+Za+h191J8/ZGVphrpIrl7ljpsltRjxmB5GfVZGn5So4qnWjtS9Hf3IMIlKEosugutTujPMd+0g9SiPrVD3AfFY+mH1YLmza0MutN8kYa6sM3j1XVW09JZaR2hlw/wdX0B7V1WBqa9CL5W8MjksfT1MRJc7+OZbK2VAQBmdaHNLhBBIbB4Yz6rj9PThLEx1XmlZ8szW0emou5Z6uVQ6gwTi0EEbsTHgt7RNWM8LFJ5rJ8ipjYuNZ8yzWkVAQBDbbQKVN9Q5Ma5x7BMJlSahBye5XH04OpNQW92PHXkuJccySTzOJXGOTbuztEklZBCS4o6k8scHtMFpDgdxBkeKdGTi1JbUNlFSTi9jPXtH2sVqbKrcntB5bx2GR2LsaNRVIKa3nG1qbpzcHuOhSEYIAEACABAFdp2zsfScXNBIGB2jEZHYsvTMYvCTk1mtnLMtYSco1VqvaUWrFlYaziWg3WgicYM581jaBpxqVZSkr2SsaGPqyVJWe1l7rDbOhs9R843SG/ad1R4mexdJjKvRUZS5ZdrM7B0ulrRjzz7EeUhq5A68WEAepasVL1loncwN+7LfRdbgZa2Hg+Xpkcljo6uIn2+uZaK2VAQAIAEACAMVpjTD3VXtnqNdDW4RLTmTmcQVx+kcdVqVnFPqxls42+pvYXCQVNS3tbe0zGkq5q1alQ/Se4xuE4DsEKKtV6WbnxdzUo0+jpxhwRvNR6V2yg+8+ofG7+VdHoqNsOnxb9TntKSviGuCXydOsLcGni4d4+SyftND7unPg2vFfQjwTzaLSi6WtO8DyXR0Za1OMuKXoVJK0mjGftGONAcK3/rWPpl5w7/AGNvQ2yb7Pcx0LFNs2n7Pbb/ANSgeFRvg135e8rb0PW/FTfavcw9MUvw1F2P29zZrcMMR5gE7gU2TsmxUruxinOnE4kkk9q8zc3NuT2vPxN9K2SOrRdcsqtOwkNPI4fNX9F4h0MVFrY3Z9/w8yHEQU6b8TWLvzFBAGX18t9ykKAONQyfstM+JjuKydLV9Wmqa2y9Ea2iaOtUdR7I+rMFC5250IQi4BdSXA2WoWkovWZx3up/mb6963NEYnbRfavde5iaWw+ysux+z9vA2a3TDBAAgAQAIAymnNMF5NOmeoDifePwXI6W0l07dGn+Dfz+nqbOEwigtee30Kyx2t1J4qN2ZjeNoKy8LiJYeoqkd23muBbq0o1IODJtetJB5ZQacAA93MjqjuJP8QXQ6WxKm4047Nr79nln3kWicO4p1Jdi9/P0MpCxjYFhAG+1EtF6gae1j3dzusPG93LpdEVNai48H65nOaWp6tZS4r0yNItUywQAIAEANe8AEnIAk9iSTSV2Kld2R5o994lxzJJ78V57KTk3J78zrErKyK6qOseZU8XkizHYek6r07tlpD6pP3iXeq7DR8dXDQXL1zOUx8r4ifb6EunGzSnc5p9PVZ/2gp62Evwaft7iYR2qHRo900mH6o8MFe0bPWwlN/tXkrEVZWqS7TG/tBdNWm3dTJ73f0rM0zL7yK5e5t6HX3cnz9jKwse5rnXou2GhVZVb9E4jeDgR3SpcPXdGoprd6byHEUVWpuD3nqtCs2o0PaZa4Ag7wV2UJqcVKOxnITi4ScZbUOfkeRRO2q7iLaYoLzFbDfFa6CDuIPcnwlqSUuDT8AaurG1BXpqdznxles1jS9xhrQSSdgCbOShFylsQ6MXKSjHazy7TNvNpquqnAHBo3NGQ9eZK47FYh16rm+7sOuw1BUKagu/tOKFXuTiwgAhAElnqupuD2GHNIIPEJ0KjhJSjtQ2cIzi4y2M9O0LpNtppio3A5Ob7rto5bl2GFxMcRTU13rgzksVh5UKji+58Ud6slcEACAKvWG19HSIBxebo4Dae7zWVpjEujh2o7ZZfPkW8FS16mexZmOK4o3QKUUqrUOu6d6txleKuW6f4URQnXHhCLgX2ptt6KvcJ6tUXf4s2+o/iWnoqv0dfVeyWXfu+DN0pR6SjrLbHPu3/AD3HoK6k5oEACABAFdrDXuWeodpF0fxYeRKoaTq9HhZvireORawUNevHln4GBXEnSHHVGJU0XkTx2Hp+hmXbPRG6lS/lC7fCK1CC/avQ5HFO9ab5v1HaTZNJ/wBme7H0VfSsNfB1Fyv4Z+w2g7VERaEfNIDcXDxn1VXQFTWwaX6W1539yTFK1TtMbru+9aY92mweLnfmVHS8r4i3BL3NzRUbYe/FsoIWXc0ghAGj1V090B6Gqf7snA+4T+U+C1tG49Ufu6n4dz4fQy9IYHpfvIfi9fqbW1VR0TnAyLjiCMjhgt3F1NTDzmt0W/IwKcfvEnxMivOEbghCVoU1uj64dSY4nYAZ3+z5r0LR9dVcLCbe5LvWXqYlaFqjS/m8xetOnDXcaLJFNriDve4HbwByHbyxNJY51ZOnHKKfi17G9o/BKkuklnJ+RQBmE7MFl7rmlfOwkJBQhACwgAhAHbonSL7M++zk5pycNx47jsVjDYqeHnrR71xK+Jw8K8NWXc+B6HovSlO0NvMOP0mn2m8x6rrMNiqeIjeD7VvRzGIw1ShK0137mdqslcEAZrW1/Wpt3Nce8gei5f7Qy69OPJv0+DW0aurJ9hnyudNIClFK61t6x7FYpvqlqk+qRQn3HhCAFEjEYEZHchO2aB55Ho+gNKC00g76bYDxx38jn/wuxwOLWIpX3rb/ADmcpjMM6FS257P5yLNXSoCABAGZ1ztGFOlxLj2YDzd3LntPVsoUl2+y9zW0XTzlPuMsubNg5qwxKkX4SaGw9TsrYY0bmtHgF31NWglyOOqO82+Y+q2WkbwR3hJVhrwlHimvEbF2aZUav1PabyI8j6LmPs1V/HSfJ+z9i9jY7JGN1iq37TVd9e790BvooMfPXxM2uNvDI3cDDVw8Fyv45ldCqXLQQkuAQi4Fpoe2VRNIPPRkGW5js3Y7k6eKqQoypp9V5W/mwp4qjTfXa63EslllUdTqRgRLTmPUHYVNSqqOUleL2r3T3P8A07obKN81tI7dZ3h1Go1xdSFWnvhhvA9Zuw8eW9a+HpzjqShLWp6ytyd9klufk920fRqRcZwkrSs+/Lc+BzWzRRdaK7nG5SZUcXvOy8bwa0bXG8MOKsVsI5Yio5O0U7t9udlxeZLSxSjQppZyaSS7MrvgistVUOMNF1jfZbt5uO1x2n0AVCrUUnaKslsXzze8uU4OKvJ3b2v+buHyQwoyQISAEIAIQAsIAfRquYQ5ji0jIgwU6E5QetF2Y2UYzVpK6L2ya21mYPa1/H2Xd4w8Fq0tM1o5TSl5P+dxm1NFUpZxbXmv53nb/wDdB/2Px/0qz/fV/wDn5/Qr/wBnf6/L6nBb7ca7ukcLuAAbMwOfaVgY7FPE1nUatusWaNFUY6idzlKpkoFKKcdsGIPBTU3kT0XlY51ITAgAQB1aNt77O8VGciNjhuKsYbEzw89ePfzIMRQhWhqy/wBHoOitKU7Q28w4j2mn2m8xu4rrsNi6eIjeDz3rejmMRhqlCVpdz3M7lZK4IAwOnrV0td7hkDdHJuHnJ7VxGkq/TYmTWxZLu+p0mDp9HRS7/ErlRLRz1hiVIthNDYerNC9ARxbFSgZd1oNCo9wE3ekw35wO+FwVKu8Fj5StknJdzeXszXVNVoRi3tsY9ziSScSSSTvJzSNtu72m8kkrIRIKCABAFnoen7TjwA8z6KCs43SZTxUnlFFqCzaHd7fgmxeH3qXjH4KXX3W/nePa6jtbU+83/apoywS2xn/9R+ENaq8V4P5LDRVSlLi1rgA3rlzpbHELa0VVwqnJ0oyikus28rc/bvKuJjUstZpvdZZi6xupuYb1M1RTIc9rXlhbIweQMxx2Y8VqaQlTlDrR1tXNpO1r7/58hgVUU8pautkm1e/L+fBlHWuzbLMf/O74LAdbDbqX+T+DaVLEb6n+K+SB9elsogf6jyo5VaO6n/kyRU6m+fkjne4HJoHIu9SoZNPYrePuyVJraxqaOBAAgAQAIAls1O8eAzTJysiOpLVRYKuVRCgAKUUgtTZbyxT4OzJKbsziU5ZBACubEcRPiR6JWrWETuIkFH0qrmEOaS0jIgwR2p0Jyg9aLsxsoqStJXRdWbWu0MEOuv4uEHvaQPBadPTGIirSs+3b5fBn1NF0JO6uuz6jbZrHXrC5gxpzuTJG4uPpCjxOlq9SLS6q5bfEWlo6jS6218/gr1kFkRAETh1hzHmpae1dpJF9Vnqi9AONBAGa0syKruMHwC4HTUNTGz52fl8mthnemjJ2+z3HkbDiPh2KKlPWibVGprx5nOpCYEAK1pJgZlI3YRuyuy+oUrjQ3cPHaqMpazuZk5a0myRNGgxsmPPIcSnwg5uy+i5sG7K5LXr9Xo2YMHe4+8fhsVmviE6fQUsoLxk+L9luGQp568tvpyIdOveypTtFNxDuhpTHbmNo3haeJxU41ac4uzcIv5RJg4wlCVKayuymtNx/XYA0/SYMh9Zn1eGziMoKmpNa8FZ717rly3dhfp60OrJ34P2fPnv7TmUBMCABAAgAQAIAVonAJNgjdiyo0rojvVaUrspzlrO45IIIUABSiiFKKV9Vl0wrCd0WoyurjEo46bcyLg/wqR7xPqp8Qraq/aiGi763azmUBMCABAE9BsCd6jkyGbzsSFNGiIAZHWb9pvmFNR/Eu1D1+FnqS7844EAUOn2Q8He3yJ+K437R07YiM+MfR/U0sE+o1zKa1WcVBB7DuKwoTcXdF+nUcHdFJXsj2ZjDeMQrsakZbDQhVjLYyNlFzsA0nsSuSW1j3OK2stbDYrnWd7Xl81VqVdbJbClWra+S2HWVEQAgBEoohQKS2ky2n/lx3PePKFaxEnKFJ/tt4Sl7EdNWcu32RR2yyXesPZ8vklp1NbJ7TRpVdbJ7TlUpOCABAAgAQAAIELCzULuJz8lXnO+wq1KmtkthOUwjGoFEKAApRREAMdQD8JAOwnKdxOzmpqVm7Xtfw+nb48U5VHDPccNamWEtcCCMwcwpZxlBuMlZosxkpJOLumdum2XajW7qNnHdTareOjq1FHhGPoV8I9aDf7pepz1LOWAF+BIlrdse8dw3bTyxUEqThG88m9i39r4LhvfYSxqaztHYtr9l/MiBREo+mySmydhspWR0qIgEKUURAE+j6N+tTbvqM7pE+Cs4SOtXhHi16kdaerSk+TPSF3hyoIAqNYGYMduJHeJ9FzP2lp3hTnwbXivoXcE82ikK5M0QQAhSiiIAaUooIARKKIUCiudIA3T4x81I53hGPC/nb6iJZtjEwccFosE4sw4bOzcpoVt0ixCvbKRw1KZbgRCsJp7CypKWwalHAgCSlRc7IduxNlJLaMlNR2ndQs4ZxO/4KCU3IrTqORKUwYBSgNQKIUAETknJN5IL2JG2Wocqbzya4+imWGrPZCXgxrqwW2S8SVujKx/dP7WkealjgMVLZTfhb1GPE0l+ZFhS0O+u3o69MtIEU6vVlv1XCes3yWvh8DXqw6KvBqy6ssrrk881w4FWWLhRlr0pXvtjx5rgzq0rokh5r06fSVCGBgJaGU7rQLxDj1juGSv4rCNT6WEdaWSWyytvzefIiw+KTiqU5asc77bu+7LZzM3X0PaSS57ZJMkmpTkn7yxZ4LEtuU1m/wB0fk1oYzDpJReXY/ggOjag9q6P9Sn/ALlWnQnDbb/6j8kn9TB7LvufwONO7hh2EHyKqyTW31T9ButrZjSmiktOzzdJcGhxIknKMyQi4yVS10ldoZUpEBrsIdejHHAxiNiUdGaba4HfqzTvWlnC+fwkeZC0tEw1sXHld+RWx8rUJc7epvF2ZzgIA4NNsmkTuLT4x6rG09T1sG3+lp+dvcs4R2qGcK4Y1QKAEKUUagCQ04kOkGBA3p1hile2rsE6pu5j3jn2hGQvXV/Ia6mYLh7MxKBykr2e0jKB4iAESiiFADSJSikLrMw/RHl5J6qS4kiqTW8G2Zg+iPPzQ5ye8Okk95ImjRpSgEIAkqUYa114GZwGY5pRqneTVtg40GF4ax+BHtOw7EDVOahrSjnwRzvbE7YMSMkEqdxpSjhsIshQDZwASqN3ZIL8SyoVhZ/Zg1jgTm2mDsG9+/dlvWpSqRwbss6jyfCPJcZcdy2cSpODr7co+v0OrS9rbUqPo1cAHDo3xiw3RIO9pOf6i5j8RCrXnQrbE+rL9LstvFPf/q0GGpShTjUht3rj9SirUSwlrhiO7gQdoWFUpOnJxks0aUJqSuhiaOESgSUSBLr0FsFoiZMoGzu+rbJ7SwoaNvdeoTLpMDDPHFTxpZZlSeJ1erDYiGtZuidF6GPBBcRJAwkeSZUhqkkKvSxvbOOdju1NpTVe7cyO9w/2rZ0FC9aUuC9X9CDSkvu4rizYLqTDBAHPpBk03j6p8MVS0jT18LUj+1+SuSUXaonzMqvOjaAoAQpRRaQE4gkY4DNKhsr2yY+hTvYlWKFJTzewZUnq5I6DSbuCudFDZZEOvLic1SmGkTJbOSpVqWo+RPGTkstpA8QThHA5qEli8hqBwiUUQoARAoiUBCgUQpRRpSgdF40hLXA324gYxwPeghsqjzTyY+hYJEuMcBn2qxChfNjZ4i2USR+jhsJnjinugtzGLEvejnZeH9ySGgukk5c57AqzTTsyZ6r+9Su0c1RsEiZgnEZHigni7q4xAorKhblgd+0ctykhUcM47ePwI4qW0azMcx5pIfiXahz2E+k3TWqH/Ef4OIVjGy1sRUf7n6kWHVqUVyRzueSADsy4cOSgcm0k92z47P5xJVFJ3GFIOEQB0UD1RJbd6Vkj6X/EJVtRFP8AFle9n2f7NArhlFfpKp1mgFstDn9bLDIRtJUNZ7i3h45O97PLIsNS6fVqv3uaO4T+ZdBoGFoTnxaXgvqV9KS60Y8F/PQ0i3zKBACOEiEkkpJpgnYx7hGG7BeXuLi3F7svA3U75iFIKIUootJ0HAxsnglQ2STWy5NZyBLZnHA71cwslnEiqJu0idWyEgtRGAmMR2cVWxLWqkTUk7tnNXMuON7jvVJk8FaOyxGgeIlFEKAEQKIlAQoFEKUURKB0C6ajbrSG4YHan01eSIXrKm7u7LNXyiCAODSTReZhOcgZkSMPNVsRtRbw76sjitBaXG6IGwFQFmCko9Z3ZEgeIlFFZmOY806H4l2r1EewKz7znO3uce8ynVJa05S4tvzCKtFIjTB4hSgIgB1OpdnAGWkYiYnaOKBJRvY7hb7ogPkBzQLzevdjE7sFIqklkVegu7uOfJ5XOO0Vr0jMXnEOI6x2CTyGSZntZZp09XPls3Gv1TpxZwfec8+N38q7DQ0NXCp8W3529jD0jK9drgl8lytUoggAKAMTabYOle1zS3rOz4mcdy88x9BxxE2v1N27czep030cWnfIfKogBQKIgBwqZA5A7M+9OTGuO1rayTpsD1tvVBGJHNTKvO20Z0eay7SN1WPZnFsOmPBRuTbuxyhx3PKxCU0lEQKIlFEKAEQKIlAQoFEKUUaUoHQ15eOs8C43q4Z8PAJUQuKg+rG99p10bWCBe6s7SDB5FW4VovaQSotPq5jzam7DeO5okpzqwW8b0Ut+XacVSucKoeA6YDYkgY/rtVScnJ3ZZjBf8bWXE43ukknMySkLCVlZDUCiJRREAIgURKKIUoCIAQoFEKUUmo2Yu4Dei5HOqom80PSuUabdzR44+q7jRythoK1sjnMTPWqyfM7FdIAQAIAxGsdJ7a5L4cCARGBAy5jLkuM0vTcMU882k/b2N3BSi6S1crHDRPuujgcPkVly/cizLmjpFVwzCj1IvYyOy3EjaoKa6bG2HSm6rEBAoiBRCgURACJRRCgBECiJQEKBRClFGlKAhQKSGu7qgmQ3IHIJRnRxza3iutTr5eDBO5AipR1dV5ogKCUQpRREAIlFEQKIgBCUoow1BvCdqsWzEDwl1WIPaBtRYa5PcTUgNgnj8ykI5X3s6Wj3jnsH6kos5ZLeRN8Dc0mXQBuAHcvQaUXGCUtqOfk7u49SCAgAQBj9bKbG1WlstcQZMG6coIPwXLadglVi0tqd/I2tHyk6bTzRVfab/EPlgVg9jLnYySnH0XRzwSPmhr5omE8D3eiZ1ewYSNS58RjJGykzGuxIOLfIpo3vAhvunu+CAWtxGEM4+KMh6cxpazejIW8+A0sbv8ktkLrS4DSwb0WQus+A0s4pdUXWfAaWpdUXWGkI1R2sNKXUC40lLqC3GlyXU5i3Gl3BGquI4aXncl1VxAaXncl1Y8RRLztyLR4jshhL/wBQltEXIY4u94d4S9XgKrEbuL/Mpy7By7CNwbtJPZ8U7rDsx7C3YD2n4JHfiNdydvJNy4jGTM5JBj5smHExy+KQjfJHdo5kvaAMC9skzJE48clJh4qVaClsuivXdoNt7mbQBd/FJKyMIVKAIAEAQWyxsrNu1GgjxHEHYVDXoU60dWorokp1ZU3eLsZu16uVKfWouvDccHfArmcXoWrDOn1lw3/D8uw06ePhPKorPyKtzHNMPZB24QVhtar1Xk+D+HmXE084scyOKR6wjJW803LgMZI3mkyGu5K3g7ySDH2EkO3juRmNvHgNN7h4pcxeqMcTu8UZjrLiRn7Pkl7hy7Rh+z5I7h3eNPJL3C58Rp5Iy4Ds+IwpcuAuY0pcuAowpcuAo080ZcBRp5pcuA4aeaXuFGH7Xml7hRhA3+CdnwFGOu8fBL1hyuMJbuPel6wuYcmeZSdrF7xIdsYB2D1R1eIZcR4na4frkjLgI7EjEmYxkzeaRjHyRIyoJAa0knLaT6pEnJ2WbEcXa8nZGk0HomoHNrVTdibrBxBEu78l0ejNFzpzVark1sXlmZeLxVNxdOnnxfwaFdCZgIA57dWcxstE9hPkgDgGkqpMdHu2O2gepPcgDpFqqFgcGYkP2OgQYEjPswQAjLXUJB6PqxsknPxQA2s8vwfRkcZkccvJQV8NSrq1SKfaPjOUPwsr6miw4Xmtc3EC7E47YnGAsqegMM3eLkux/KfuWFjai4HN/wDF1BHVJx3Rv3qCWgYRWTk+9Lt/L4fxj1jJPh/O8jdZ3sHWa4YCZGGW/nhCqVdGUacbz1lld3ayy5Rzs8rZX3PIkjWlJ2Vv53kQqN2jyXP6yZb1JbmOvM3frsRkJaYS3efFLkFp8BpI9496UXPgIfteSO8XuGn7Xkl7w7hp5pe8XLgMPNLmOyGlLmLkMKXMUYUufEcNKM+Iow8kufEcNPLzS94o0/Z80d4okH3R3Iy4ijSHbh4Jbx4i5BdfvReAt0NNFxzd5o1o8BbrgN/su8o6UXXJqVlnBoLjwBPkljrzdoq/YrjJTSzk7FjZ9B135UyBvdDfA4+CuUtGYup+W3bl9fIrTxlGO2V+zMtbLqptq1Oxg/MfgtOjoHfVn3L5fwU6mk/0R8fj6l7YtHUqP/TYAdpzce04raw+Eo0F93G3r4mdVr1Kv42dSskIIAEACABAAgAQAIAEACABAEdSzsd7TWnmAVDUw9Kp+OKfakx0ZyjsZzP0TRP0B2EjyKpz0Rg57aa7rr0ZKsVVX5iB+gqRyvDkfiFWnoDCvZrLsfymSrG1FwInavM2Pd2gFQS+ztLdN+Q9Y+W9Igfq/H7z8PzUEvs7bZU/x+o9Y+/5fP6HNU0RH0/w/NVZ6Gcfz+X1Jo4u+7z+hzusEfS8Pmq70a1+by+pKq/IiNl4+HzUX9E/1eX1H9LyE/svHw+aX+if6vL6i9LyD+yfW8PmlWBb/N5fUTpeQv8AYfreHzUn9uf6vL6idPyHDRs/T/D809aMb/N5fUT+o5ErdDz9P8PzU0dEN/n8vqMeLtu8/oSs0BP7z8H9SljoRv8A9n+P1GPH2/L5/QmbqxP738H9SmX2fv8A+z/H6jHpL9vn9B41Xbtqn7oHqpV9n4b6j8EN/ub3R8yRurFPa9/ZdHopFoChvlLy+Bv9yqbkvP5JGat0BnfPN3wCljoPCrbd9/xYY9I1nw8CZmgbOP3c83OPqpo6IwcfyeLfyMeOrv8AN5I6aejqLcqTPuie9WYYPDw/DCPgiKWIqy2yfidLQBgFYSS2ELdxUoAgAQAIAEACAP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8377" name="Picture 9" descr="http://pic.qiantucdn.com/58pic/11/56/89/55A58PICtcm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089" b="65180" l="4462" r="944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2" t="25984" r="5671" b="33878"/>
          <a:stretch/>
        </p:blipFill>
        <p:spPr bwMode="auto">
          <a:xfrm rot="19935213">
            <a:off x="213462" y="4739101"/>
            <a:ext cx="761039" cy="48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群組 32"/>
          <p:cNvGrpSpPr/>
          <p:nvPr/>
        </p:nvGrpSpPr>
        <p:grpSpPr>
          <a:xfrm>
            <a:off x="2339752" y="2719679"/>
            <a:ext cx="2179325" cy="853337"/>
            <a:chOff x="2339752" y="2719679"/>
            <a:chExt cx="2179325" cy="853337"/>
          </a:xfrm>
        </p:grpSpPr>
        <p:sp>
          <p:nvSpPr>
            <p:cNvPr id="31" name="文字方塊 30"/>
            <p:cNvSpPr txBox="1"/>
            <p:nvPr/>
          </p:nvSpPr>
          <p:spPr>
            <a:xfrm>
              <a:off x="2668712" y="271967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00B05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連續保護</a:t>
              </a:r>
              <a:r>
                <a:rPr lang="en-US" altLang="zh-TW" dirty="0" smtClean="0">
                  <a:solidFill>
                    <a:srgbClr val="00B05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3</a:t>
              </a:r>
              <a:r>
                <a:rPr lang="zh-TW" altLang="en-US" dirty="0" smtClean="0">
                  <a:solidFill>
                    <a:srgbClr val="00B05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條</a:t>
              </a:r>
              <a:endParaRPr lang="zh-TW" altLang="en-US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339752" y="3077716"/>
              <a:ext cx="2179325" cy="4953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2093990" y="3707868"/>
            <a:ext cx="1454244" cy="882785"/>
            <a:chOff x="2093990" y="3707868"/>
            <a:chExt cx="1454244" cy="882785"/>
          </a:xfrm>
        </p:grpSpPr>
        <p:sp>
          <p:nvSpPr>
            <p:cNvPr id="37" name="矩形 36"/>
            <p:cNvSpPr/>
            <p:nvPr/>
          </p:nvSpPr>
          <p:spPr>
            <a:xfrm>
              <a:off x="2339752" y="4095353"/>
              <a:ext cx="833249" cy="4953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2093990" y="3707868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00B05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連續保護</a:t>
              </a:r>
              <a:r>
                <a:rPr lang="en-US" altLang="zh-TW" dirty="0">
                  <a:solidFill>
                    <a:srgbClr val="00B05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1</a:t>
              </a:r>
              <a:r>
                <a:rPr lang="zh-TW" altLang="en-US" dirty="0" smtClean="0">
                  <a:solidFill>
                    <a:srgbClr val="00B05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條</a:t>
              </a:r>
              <a:endParaRPr lang="zh-TW" altLang="en-US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2029254" y="4713767"/>
            <a:ext cx="3148481" cy="876743"/>
            <a:chOff x="2029254" y="4713767"/>
            <a:chExt cx="3148481" cy="876743"/>
          </a:xfrm>
        </p:grpSpPr>
        <p:sp>
          <p:nvSpPr>
            <p:cNvPr id="39" name="矩形 38"/>
            <p:cNvSpPr/>
            <p:nvPr/>
          </p:nvSpPr>
          <p:spPr>
            <a:xfrm>
              <a:off x="2339752" y="5095210"/>
              <a:ext cx="2837983" cy="4953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2029254" y="471376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00B05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連續保護</a:t>
              </a:r>
              <a:r>
                <a:rPr lang="en-US" altLang="zh-TW" dirty="0" smtClean="0">
                  <a:solidFill>
                    <a:srgbClr val="00B05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4</a:t>
              </a:r>
              <a:r>
                <a:rPr lang="zh-TW" altLang="en-US" dirty="0" smtClean="0">
                  <a:solidFill>
                    <a:srgbClr val="00B05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條</a:t>
              </a:r>
              <a:endParaRPr lang="zh-TW" altLang="en-US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6" name="文字方塊 35"/>
          <p:cNvSpPr txBox="1"/>
          <p:nvPr/>
        </p:nvSpPr>
        <p:spPr>
          <a:xfrm>
            <a:off x="755576" y="6011996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找到最佳維安路線，能在</a:t>
            </a:r>
            <a:r>
              <a:rPr lang="zh-TW" altLang="en-US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依影響程度排序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好的陣列上，</a:t>
            </a:r>
            <a:r>
              <a:rPr lang="zh-TW" altLang="en-US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連續保護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越多條節線越好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160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求解方法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323528" y="1658039"/>
            <a:ext cx="7200800" cy="1194897"/>
            <a:chOff x="323528" y="1628800"/>
            <a:chExt cx="7200800" cy="1194897"/>
          </a:xfrm>
        </p:grpSpPr>
        <p:sp>
          <p:nvSpPr>
            <p:cNvPr id="6" name="文字方塊 5"/>
            <p:cNvSpPr txBox="1"/>
            <p:nvPr/>
          </p:nvSpPr>
          <p:spPr>
            <a:xfrm>
              <a:off x="323528" y="1628800"/>
              <a:ext cx="66864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000" dirty="0" smtClean="0">
                  <a:latin typeface="標楷體" pitchFamily="65" charset="-120"/>
                  <a:ea typeface="標楷體" pitchFamily="65" charset="-120"/>
                </a:rPr>
                <a:t>將節線影響程度排序，並定義</a:t>
              </a:r>
              <a:r>
                <a:rPr lang="zh-TW" altLang="zh-TW" sz="2000" dirty="0">
                  <a:solidFill>
                    <a:srgbClr val="C00000"/>
                  </a:solidFill>
                  <a:latin typeface="標楷體" pitchFamily="65" charset="-120"/>
                  <a:ea typeface="標楷體" pitchFamily="65" charset="-120"/>
                </a:rPr>
                <a:t>起始</a:t>
              </a:r>
              <a:r>
                <a:rPr lang="zh-TW" altLang="zh-TW" sz="2000" dirty="0" smtClean="0">
                  <a:solidFill>
                    <a:srgbClr val="C00000"/>
                  </a:solidFill>
                  <a:latin typeface="標楷體" pitchFamily="65" charset="-120"/>
                  <a:ea typeface="標楷體" pitchFamily="65" charset="-120"/>
                </a:rPr>
                <a:t>點、</a:t>
              </a:r>
              <a:r>
                <a:rPr lang="zh-TW" altLang="zh-TW" sz="2000" dirty="0">
                  <a:solidFill>
                    <a:srgbClr val="C00000"/>
                  </a:solidFill>
                  <a:latin typeface="標楷體" pitchFamily="65" charset="-120"/>
                  <a:ea typeface="標楷體" pitchFamily="65" charset="-120"/>
                </a:rPr>
                <a:t>最終</a:t>
              </a:r>
              <a:r>
                <a:rPr lang="zh-TW" altLang="zh-TW" sz="2000" dirty="0" smtClean="0">
                  <a:solidFill>
                    <a:srgbClr val="C00000"/>
                  </a:solidFill>
                  <a:latin typeface="標楷體" pitchFamily="65" charset="-120"/>
                  <a:ea typeface="標楷體" pitchFamily="65" charset="-120"/>
                </a:rPr>
                <a:t>點</a:t>
              </a:r>
              <a:r>
                <a:rPr lang="zh-TW" altLang="zh-TW" sz="2000" dirty="0">
                  <a:solidFill>
                    <a:srgbClr val="C00000"/>
                  </a:solidFill>
                  <a:latin typeface="標楷體" pitchFamily="65" charset="-120"/>
                  <a:ea typeface="標楷體" pitchFamily="65" charset="-120"/>
                </a:rPr>
                <a:t>、中心點</a:t>
              </a:r>
              <a:endParaRPr lang="zh-TW" altLang="en-US" sz="20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  <p:pic>
          <p:nvPicPr>
            <p:cNvPr id="7" name="圖片 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2090088"/>
              <a:ext cx="7200800" cy="733609"/>
            </a:xfrm>
            <a:prstGeom prst="rect">
              <a:avLst/>
            </a:prstGeom>
          </p:spPr>
        </p:pic>
      </p:grpSp>
      <p:grpSp>
        <p:nvGrpSpPr>
          <p:cNvPr id="5" name="群組 4"/>
          <p:cNvGrpSpPr/>
          <p:nvPr/>
        </p:nvGrpSpPr>
        <p:grpSpPr>
          <a:xfrm>
            <a:off x="4745300" y="2424866"/>
            <a:ext cx="756389" cy="856139"/>
            <a:chOff x="4842694" y="2204864"/>
            <a:chExt cx="756389" cy="856139"/>
          </a:xfrm>
        </p:grpSpPr>
        <p:sp>
          <p:nvSpPr>
            <p:cNvPr id="3" name="橢圓 2"/>
            <p:cNvSpPr/>
            <p:nvPr/>
          </p:nvSpPr>
          <p:spPr>
            <a:xfrm>
              <a:off x="4842694" y="2204864"/>
              <a:ext cx="521393" cy="45022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5004048" y="2722449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 smtClean="0">
                  <a:solidFill>
                    <a:srgbClr val="FF0000"/>
                  </a:solidFill>
                  <a:latin typeface="標楷體" pitchFamily="65" charset="-120"/>
                  <a:ea typeface="標楷體" pitchFamily="65" charset="-120"/>
                </a:rPr>
                <a:t>攻擊</a:t>
              </a:r>
              <a:endParaRPr lang="zh-TW" altLang="en-US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</p:grpSp>
      <p:sp>
        <p:nvSpPr>
          <p:cNvPr id="67" name="圓角矩形 66"/>
          <p:cNvSpPr/>
          <p:nvPr/>
        </p:nvSpPr>
        <p:spPr>
          <a:xfrm>
            <a:off x="1403648" y="2996952"/>
            <a:ext cx="2404281" cy="110505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給定維安人力資源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之最佳巡邏數學模式</a:t>
            </a:r>
          </a:p>
        </p:txBody>
      </p:sp>
      <p:sp>
        <p:nvSpPr>
          <p:cNvPr id="23" name="向下箭號 22"/>
          <p:cNvSpPr/>
          <p:nvPr/>
        </p:nvSpPr>
        <p:spPr>
          <a:xfrm rot="18719279">
            <a:off x="531374" y="2795779"/>
            <a:ext cx="661286" cy="1162592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模式測試</a:t>
            </a:r>
            <a:endParaRPr lang="zh-TW" altLang="en-US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98" name="群組 97"/>
          <p:cNvGrpSpPr/>
          <p:nvPr/>
        </p:nvGrpSpPr>
        <p:grpSpPr>
          <a:xfrm>
            <a:off x="1515279" y="4149079"/>
            <a:ext cx="7641669" cy="1182152"/>
            <a:chOff x="1515279" y="4149079"/>
            <a:chExt cx="7641669" cy="1182152"/>
          </a:xfrm>
        </p:grpSpPr>
        <p:grpSp>
          <p:nvGrpSpPr>
            <p:cNvPr id="96" name="群組 95"/>
            <p:cNvGrpSpPr/>
            <p:nvPr/>
          </p:nvGrpSpPr>
          <p:grpSpPr>
            <a:xfrm>
              <a:off x="1515279" y="4149079"/>
              <a:ext cx="7641669" cy="1182152"/>
              <a:chOff x="1515279" y="4149079"/>
              <a:chExt cx="7641669" cy="1182152"/>
            </a:xfrm>
          </p:grpSpPr>
          <p:grpSp>
            <p:nvGrpSpPr>
              <p:cNvPr id="70" name="群組 69"/>
              <p:cNvGrpSpPr/>
              <p:nvPr/>
            </p:nvGrpSpPr>
            <p:grpSpPr>
              <a:xfrm>
                <a:off x="1986066" y="4283049"/>
                <a:ext cx="7170882" cy="1048182"/>
                <a:chOff x="353446" y="3172906"/>
                <a:chExt cx="7170882" cy="1048182"/>
              </a:xfrm>
            </p:grpSpPr>
            <p:sp>
              <p:nvSpPr>
                <p:cNvPr id="76" name="文字方塊 75"/>
                <p:cNvSpPr txBox="1"/>
                <p:nvPr/>
              </p:nvSpPr>
              <p:spPr>
                <a:xfrm>
                  <a:off x="3012992" y="3172906"/>
                  <a:ext cx="18517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2000" dirty="0" smtClean="0">
                      <a:latin typeface="標楷體" pitchFamily="65" charset="-120"/>
                      <a:ea typeface="標楷體" pitchFamily="65" charset="-120"/>
                    </a:rPr>
                    <a:t>向後</a:t>
                  </a:r>
                  <a:r>
                    <a:rPr lang="zh-TW" altLang="en-US" sz="2000" dirty="0" smtClean="0">
                      <a:solidFill>
                        <a:srgbClr val="C00000"/>
                      </a:solidFill>
                      <a:latin typeface="標楷體" pitchFamily="65" charset="-120"/>
                      <a:ea typeface="標楷體" pitchFamily="65" charset="-120"/>
                    </a:rPr>
                    <a:t>擴大</a:t>
                  </a:r>
                  <a:r>
                    <a:rPr lang="zh-TW" altLang="en-US" sz="2000" dirty="0">
                      <a:solidFill>
                        <a:srgbClr val="C00000"/>
                      </a:solidFill>
                      <a:latin typeface="標楷體" pitchFamily="65" charset="-120"/>
                      <a:ea typeface="標楷體" pitchFamily="65" charset="-120"/>
                    </a:rPr>
                    <a:t>測試</a:t>
                  </a:r>
                  <a:r>
                    <a:rPr lang="zh-TW" altLang="en-US" sz="2000" dirty="0" smtClean="0">
                      <a:latin typeface="標楷體" pitchFamily="65" charset="-120"/>
                      <a:ea typeface="標楷體" pitchFamily="65" charset="-120"/>
                    </a:rPr>
                    <a:t> </a:t>
                  </a:r>
                  <a:endParaRPr lang="zh-TW" altLang="en-US" sz="2000" dirty="0">
                    <a:solidFill>
                      <a:srgbClr val="C00000"/>
                    </a:solidFill>
                    <a:latin typeface="標楷體" pitchFamily="65" charset="-120"/>
                    <a:ea typeface="標楷體" pitchFamily="65" charset="-120"/>
                  </a:endParaRPr>
                </a:p>
              </p:txBody>
            </p:sp>
            <p:pic>
              <p:nvPicPr>
                <p:cNvPr id="77" name="圖片 76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446" y="3645024"/>
                  <a:ext cx="7170882" cy="576064"/>
                </a:xfrm>
                <a:prstGeom prst="rect">
                  <a:avLst/>
                </a:prstGeom>
              </p:spPr>
            </p:pic>
          </p:grpSp>
          <p:cxnSp>
            <p:nvCxnSpPr>
              <p:cNvPr id="25" name="弧形接點 24"/>
              <p:cNvCxnSpPr>
                <a:endCxn id="77" idx="1"/>
              </p:cNvCxnSpPr>
              <p:nvPr/>
            </p:nvCxnSpPr>
            <p:spPr>
              <a:xfrm rot="16200000" flipH="1">
                <a:off x="1303613" y="4360745"/>
                <a:ext cx="894119" cy="470788"/>
              </a:xfrm>
              <a:prstGeom prst="curvedConnector2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文字方塊 77"/>
            <p:cNvSpPr txBox="1"/>
            <p:nvPr/>
          </p:nvSpPr>
          <p:spPr>
            <a:xfrm>
              <a:off x="1651681" y="428304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 smtClean="0">
                  <a:solidFill>
                    <a:srgbClr val="00B050"/>
                  </a:solidFill>
                  <a:latin typeface="標楷體" pitchFamily="65" charset="-120"/>
                  <a:ea typeface="標楷體" pitchFamily="65" charset="-120"/>
                </a:rPr>
                <a:t>有解</a:t>
              </a:r>
              <a:endParaRPr lang="zh-TW" altLang="en-US" sz="2000" dirty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</p:grpSp>
      <p:grpSp>
        <p:nvGrpSpPr>
          <p:cNvPr id="88" name="群組 87"/>
          <p:cNvGrpSpPr/>
          <p:nvPr/>
        </p:nvGrpSpPr>
        <p:grpSpPr>
          <a:xfrm>
            <a:off x="7812360" y="4915113"/>
            <a:ext cx="756389" cy="856139"/>
            <a:chOff x="4842694" y="2204864"/>
            <a:chExt cx="756389" cy="856139"/>
          </a:xfrm>
        </p:grpSpPr>
        <p:sp>
          <p:nvSpPr>
            <p:cNvPr id="89" name="橢圓 88"/>
            <p:cNvSpPr/>
            <p:nvPr/>
          </p:nvSpPr>
          <p:spPr>
            <a:xfrm>
              <a:off x="4842694" y="2204864"/>
              <a:ext cx="521393" cy="45022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5004048" y="2722449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 smtClean="0">
                  <a:solidFill>
                    <a:srgbClr val="FF0000"/>
                  </a:solidFill>
                  <a:latin typeface="標楷體" pitchFamily="65" charset="-120"/>
                  <a:ea typeface="標楷體" pitchFamily="65" charset="-120"/>
                </a:rPr>
                <a:t>攻擊</a:t>
              </a:r>
              <a:endParaRPr lang="zh-TW" altLang="en-US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</p:grpSp>
      <p:grpSp>
        <p:nvGrpSpPr>
          <p:cNvPr id="99" name="群組 98"/>
          <p:cNvGrpSpPr/>
          <p:nvPr/>
        </p:nvGrpSpPr>
        <p:grpSpPr>
          <a:xfrm>
            <a:off x="650830" y="4149079"/>
            <a:ext cx="8475471" cy="2539760"/>
            <a:chOff x="650830" y="4149079"/>
            <a:chExt cx="8475471" cy="2539760"/>
          </a:xfrm>
        </p:grpSpPr>
        <p:grpSp>
          <p:nvGrpSpPr>
            <p:cNvPr id="97" name="群組 96"/>
            <p:cNvGrpSpPr/>
            <p:nvPr/>
          </p:nvGrpSpPr>
          <p:grpSpPr>
            <a:xfrm>
              <a:off x="1403647" y="4149079"/>
              <a:ext cx="7722654" cy="2539760"/>
              <a:chOff x="1403647" y="4149079"/>
              <a:chExt cx="7722654" cy="2539760"/>
            </a:xfrm>
          </p:grpSpPr>
          <p:cxnSp>
            <p:nvCxnSpPr>
              <p:cNvPr id="83" name="弧形接點 82"/>
              <p:cNvCxnSpPr/>
              <p:nvPr/>
            </p:nvCxnSpPr>
            <p:spPr>
              <a:xfrm rot="16200000" flipH="1">
                <a:off x="468600" y="5084126"/>
                <a:ext cx="2355612" cy="485517"/>
              </a:xfrm>
              <a:prstGeom prst="curvedConnector3">
                <a:avLst>
                  <a:gd name="adj1" fmla="val 99331"/>
                </a:avLst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4" name="群組 83"/>
              <p:cNvGrpSpPr/>
              <p:nvPr/>
            </p:nvGrpSpPr>
            <p:grpSpPr>
              <a:xfrm>
                <a:off x="1925501" y="5555491"/>
                <a:ext cx="7200800" cy="1133348"/>
                <a:chOff x="611560" y="4671916"/>
                <a:chExt cx="7200800" cy="1133348"/>
              </a:xfrm>
            </p:grpSpPr>
            <p:sp>
              <p:nvSpPr>
                <p:cNvPr id="85" name="文字方塊 84"/>
                <p:cNvSpPr txBox="1"/>
                <p:nvPr/>
              </p:nvSpPr>
              <p:spPr>
                <a:xfrm>
                  <a:off x="3286065" y="4671916"/>
                  <a:ext cx="18517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2000" dirty="0" smtClean="0">
                      <a:latin typeface="標楷體" pitchFamily="65" charset="-120"/>
                      <a:ea typeface="標楷體" pitchFamily="65" charset="-120"/>
                    </a:rPr>
                    <a:t>向前</a:t>
                  </a:r>
                  <a:r>
                    <a:rPr lang="zh-TW" altLang="en-US" sz="2000" dirty="0">
                      <a:solidFill>
                        <a:srgbClr val="C00000"/>
                      </a:solidFill>
                      <a:latin typeface="標楷體" pitchFamily="65" charset="-120"/>
                      <a:ea typeface="標楷體" pitchFamily="65" charset="-120"/>
                    </a:rPr>
                    <a:t>縮小</a:t>
                  </a:r>
                  <a:r>
                    <a:rPr lang="zh-TW" altLang="en-US" sz="2000" dirty="0" smtClean="0">
                      <a:solidFill>
                        <a:srgbClr val="C00000"/>
                      </a:solidFill>
                      <a:latin typeface="標楷體" pitchFamily="65" charset="-120"/>
                      <a:ea typeface="標楷體" pitchFamily="65" charset="-120"/>
                    </a:rPr>
                    <a:t>測試</a:t>
                  </a:r>
                  <a:r>
                    <a:rPr lang="zh-TW" altLang="en-US" sz="2000" dirty="0" smtClean="0">
                      <a:latin typeface="標楷體" pitchFamily="65" charset="-120"/>
                      <a:ea typeface="標楷體" pitchFamily="65" charset="-120"/>
                    </a:rPr>
                    <a:t> </a:t>
                  </a:r>
                  <a:endParaRPr lang="zh-TW" altLang="en-US" sz="2000" dirty="0">
                    <a:solidFill>
                      <a:srgbClr val="C00000"/>
                    </a:solidFill>
                    <a:latin typeface="標楷體" pitchFamily="65" charset="-120"/>
                    <a:ea typeface="標楷體" pitchFamily="65" charset="-120"/>
                  </a:endParaRPr>
                </a:p>
              </p:txBody>
            </p:sp>
            <p:pic>
              <p:nvPicPr>
                <p:cNvPr id="86" name="圖片 85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1560" y="5157192"/>
                  <a:ext cx="7200800" cy="648072"/>
                </a:xfrm>
                <a:prstGeom prst="rect">
                  <a:avLst/>
                </a:prstGeom>
              </p:spPr>
            </p:pic>
          </p:grpSp>
        </p:grpSp>
        <p:sp>
          <p:nvSpPr>
            <p:cNvPr id="94" name="文字方塊 93"/>
            <p:cNvSpPr txBox="1"/>
            <p:nvPr/>
          </p:nvSpPr>
          <p:spPr>
            <a:xfrm>
              <a:off x="650830" y="504319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rgbClr val="00B050"/>
                  </a:solidFill>
                  <a:latin typeface="標楷體" pitchFamily="65" charset="-120"/>
                  <a:ea typeface="標楷體" pitchFamily="65" charset="-120"/>
                </a:rPr>
                <a:t>無</a:t>
              </a:r>
              <a:r>
                <a:rPr lang="zh-TW" altLang="en-US" sz="2000" dirty="0" smtClean="0">
                  <a:solidFill>
                    <a:srgbClr val="00B050"/>
                  </a:solidFill>
                  <a:latin typeface="標楷體" pitchFamily="65" charset="-120"/>
                  <a:ea typeface="標楷體" pitchFamily="65" charset="-120"/>
                </a:rPr>
                <a:t>解</a:t>
              </a:r>
              <a:endParaRPr lang="zh-TW" altLang="en-US" sz="2000" dirty="0">
                <a:solidFill>
                  <a:srgbClr val="00B050"/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</p:grpSp>
      <p:grpSp>
        <p:nvGrpSpPr>
          <p:cNvPr id="91" name="群組 90"/>
          <p:cNvGrpSpPr/>
          <p:nvPr/>
        </p:nvGrpSpPr>
        <p:grpSpPr>
          <a:xfrm>
            <a:off x="4940403" y="6260769"/>
            <a:ext cx="1016078" cy="579030"/>
            <a:chOff x="4842694" y="2204864"/>
            <a:chExt cx="1016078" cy="579030"/>
          </a:xfrm>
        </p:grpSpPr>
        <p:sp>
          <p:nvSpPr>
            <p:cNvPr id="92" name="橢圓 91"/>
            <p:cNvSpPr/>
            <p:nvPr/>
          </p:nvSpPr>
          <p:spPr>
            <a:xfrm>
              <a:off x="4842694" y="2204864"/>
              <a:ext cx="521393" cy="45022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5263737" y="2445340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 smtClean="0">
                  <a:solidFill>
                    <a:srgbClr val="FF0000"/>
                  </a:solidFill>
                  <a:latin typeface="標楷體" pitchFamily="65" charset="-120"/>
                  <a:ea typeface="標楷體" pitchFamily="65" charset="-120"/>
                </a:rPr>
                <a:t>攻擊</a:t>
              </a:r>
              <a:endParaRPr lang="zh-TW" altLang="en-US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69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複雜度分析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430900"/>
              </p:ext>
            </p:extLst>
          </p:nvPr>
        </p:nvGraphicFramePr>
        <p:xfrm>
          <a:off x="899592" y="1628800"/>
          <a:ext cx="7216428" cy="46809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8472"/>
                <a:gridCol w="2967956"/>
              </a:tblGrid>
              <a:tr h="5130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程序</a:t>
                      </a:r>
                      <a:endParaRPr lang="zh-TW" altLang="en-US" sz="20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複雜度</a:t>
                      </a:r>
                      <a:endParaRPr lang="zh-TW" altLang="en-US" sz="20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833249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rgbClr val="0070C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排序</a:t>
                      </a:r>
                      <a:r>
                        <a:rPr lang="zh-TW" altLang="en-US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節線重要程度</a:t>
                      </a:r>
                      <a:endParaRPr lang="zh-TW" altLang="en-US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  <a:tr h="1282556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rgbClr val="0070C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攻擊</a:t>
                      </a:r>
                      <a:r>
                        <a:rPr lang="zh-TW" altLang="en-US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某條節線</a:t>
                      </a:r>
                      <a:endParaRPr lang="en-US" altLang="zh-TW" b="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zh-TW" sz="1800" kern="12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比該節線重要的其它節線全部都必須有</a:t>
                      </a:r>
                      <a:r>
                        <a:rPr lang="zh-TW" altLang="en-US" sz="1800" kern="12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維安人員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0520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zh-TW" sz="1800" kern="12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將已知</a:t>
                      </a:r>
                      <a:r>
                        <a:rPr lang="zh-TW" altLang="zh-TW" sz="1800" kern="1200" dirty="0" smtClean="0">
                          <a:solidFill>
                            <a:srgbClr val="0070C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被攻擊的的節線</a:t>
                      </a:r>
                      <a:r>
                        <a:rPr lang="zh-TW" altLang="zh-TW" sz="1800" kern="12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和</a:t>
                      </a:r>
                      <a:r>
                        <a:rPr lang="zh-TW" altLang="zh-TW" sz="1800" kern="1200" dirty="0" smtClean="0">
                          <a:solidFill>
                            <a:srgbClr val="0070C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必須有維安人員巡邏的節線</a:t>
                      </a:r>
                      <a:r>
                        <a:rPr lang="zh-TW" altLang="zh-TW" sz="1800" kern="12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代入</a:t>
                      </a:r>
                      <a:r>
                        <a:rPr lang="zh-TW" altLang="zh-TW" sz="1800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「給定維安人力資源之最佳巡邏數學模式」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5364088" y="3291999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O(log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次的最小成本流量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問題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364088" y="234888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671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是否可成功攻擊</a:t>
            </a:r>
            <a:r>
              <a:rPr lang="zh-TW" altLang="en-US" dirty="0">
                <a:solidFill>
                  <a:schemeClr val="tx1"/>
                </a:solidFill>
              </a:rPr>
              <a:t>某</a:t>
            </a:r>
            <a:r>
              <a:rPr lang="zh-TW" altLang="en-US" dirty="0"/>
              <a:t>條節</a:t>
            </a:r>
            <a:r>
              <a:rPr lang="zh-TW" altLang="en-US" dirty="0" smtClean="0"/>
              <a:t>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zh-TW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問題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為</a:t>
            </a:r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feasible flow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TW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問題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TW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將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那些重要節線設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bound =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1(</a:t>
            </a:r>
            <a:r>
              <a:rPr lang="zh-TW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至少配置一名維安人員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TW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假設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起點供給人數為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(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維安總人數，單一類型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，訖點需求為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TW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設定</a:t>
            </a:r>
            <a:r>
              <a:rPr lang="en-US" altLang="zh-TW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i="1" baseline="-250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zh-TW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為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節線</a:t>
            </a:r>
            <a:r>
              <a:rPr lang="zh-TW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重要程度的相反數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（即加個負號</a:t>
            </a:r>
            <a:r>
              <a:rPr lang="zh-TW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求解一個</a:t>
            </a:r>
            <a:r>
              <a:rPr lang="zh-TW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最小成本流量問題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cost flow problem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問題可在</a:t>
            </a:r>
            <a:r>
              <a:rPr lang="zh-TW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多項式時間內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完成求解，因此頂多再求解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O(log 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次的最小成本流量問題之後，即可收斂得知攻擊者可攻擊的最佳節線。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56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複雜度分析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854553"/>
              </p:ext>
            </p:extLst>
          </p:nvPr>
        </p:nvGraphicFramePr>
        <p:xfrm>
          <a:off x="899592" y="1628800"/>
          <a:ext cx="7216428" cy="46809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8472"/>
                <a:gridCol w="2967956"/>
              </a:tblGrid>
              <a:tr h="5130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程序</a:t>
                      </a:r>
                      <a:endParaRPr lang="zh-TW" altLang="en-US" sz="20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複雜度</a:t>
                      </a:r>
                      <a:endParaRPr lang="zh-TW" altLang="en-US" sz="20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833249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rgbClr val="0070C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排序</a:t>
                      </a:r>
                      <a:r>
                        <a:rPr lang="zh-TW" altLang="en-US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節線重要程度</a:t>
                      </a:r>
                      <a:endParaRPr lang="zh-TW" altLang="en-US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  <a:tr h="1282556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rgbClr val="0070C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攻擊</a:t>
                      </a:r>
                      <a:r>
                        <a:rPr lang="zh-TW" altLang="en-US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某條節線</a:t>
                      </a:r>
                      <a:endParaRPr lang="en-US" altLang="zh-TW" b="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zh-TW" sz="1800" kern="12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比該節線重要的其它節線全部都必須有</a:t>
                      </a:r>
                      <a:r>
                        <a:rPr lang="zh-TW" altLang="en-US" sz="1800" kern="12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維安人員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O(log </a:t>
                      </a:r>
                      <a:r>
                        <a:rPr lang="en-US" altLang="zh-TW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)</a:t>
                      </a:r>
                      <a:r>
                        <a:rPr lang="zh-TW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次的最小成本流量問題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  <a:tr h="20520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zh-TW" sz="1800" kern="12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將已知</a:t>
                      </a:r>
                      <a:r>
                        <a:rPr lang="zh-TW" altLang="zh-TW" sz="1800" kern="1200" dirty="0" smtClean="0">
                          <a:solidFill>
                            <a:srgbClr val="0070C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被攻擊的的節線</a:t>
                      </a:r>
                      <a:r>
                        <a:rPr lang="zh-TW" altLang="zh-TW" sz="1800" kern="12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和</a:t>
                      </a:r>
                      <a:r>
                        <a:rPr lang="zh-TW" altLang="zh-TW" sz="1800" kern="1200" dirty="0" smtClean="0">
                          <a:solidFill>
                            <a:srgbClr val="0070C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必須有維安人員巡邏的節線</a:t>
                      </a:r>
                      <a:r>
                        <a:rPr lang="zh-TW" altLang="zh-TW" sz="1800" kern="12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代入</a:t>
                      </a:r>
                      <a:r>
                        <a:rPr lang="zh-TW" altLang="zh-TW" sz="1800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「給定維安人力資源之最佳巡邏數學模式」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18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取決於「</a:t>
                      </a:r>
                      <a:r>
                        <a:rPr lang="zh-TW" altLang="zh-TW" sz="1800" kern="1200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給定維安人力資源之最佳巡邏數學模式</a:t>
                      </a:r>
                      <a:r>
                        <a:rPr lang="zh-TW" altLang="zh-TW" sz="18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」的複雜度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423170"/>
            <a:ext cx="9810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89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台北捷運板南線</a:t>
            </a:r>
            <a:r>
              <a:rPr lang="en-US" altLang="zh-TW" dirty="0"/>
              <a:t>30</a:t>
            </a:r>
            <a:r>
              <a:rPr lang="zh-TW" altLang="en-US" dirty="0"/>
              <a:t>台車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607194" y="1844824"/>
            <a:ext cx="4429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測試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位維安人員的情況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維安人員至少能巡邏到前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55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條影響程度較大的節線</a:t>
            </a: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6" name="圖片 5" descr="C:\Users\tyra\Documents\Visual Studio 2012\Projects\Project2\Project2\red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t="1599" r="17412" b="1782"/>
          <a:stretch/>
        </p:blipFill>
        <p:spPr bwMode="auto">
          <a:xfrm>
            <a:off x="266699" y="1466850"/>
            <a:ext cx="4305301" cy="5391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23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分析上述數學模式之結果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配合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Gurobi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6.0.5</a:t>
            </a:r>
            <a:r>
              <a:rPr lang="zh-TW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版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求解數學</a:t>
            </a:r>
            <a:r>
              <a:rPr lang="zh-TW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模式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同時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在個人電腦執行，測試平台為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Ubuntu14.04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作業系統，搭配之處理器及記憶體為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Intel(R) Core(TM) i5-4210 CPU @ 1.7GHz 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4Gb RAM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數值分析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339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數值分析</a:t>
            </a:r>
            <a:r>
              <a:rPr lang="en-US" altLang="zh-TW" dirty="0"/>
              <a:t>—</a:t>
            </a:r>
            <a:r>
              <a:rPr lang="zh-TW" altLang="en-US" dirty="0"/>
              <a:t>完整台北捷運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zh-TW" dirty="0">
                <a:latin typeface="Times New Roman" pitchFamily="18" charset="0"/>
                <a:cs typeface="Times New Roman" pitchFamily="18" charset="0"/>
              </a:rPr>
              <a:t>台北捷運</a:t>
            </a:r>
            <a:r>
              <a:rPr lang="zh-TW" altLang="zh-TW" dirty="0" smtClean="0">
                <a:latin typeface="Times New Roman" pitchFamily="18" charset="0"/>
                <a:cs typeface="Times New Roman" pitchFamily="18" charset="0"/>
              </a:rPr>
              <a:t>共有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zh-TW" altLang="zh-TW" dirty="0">
                <a:latin typeface="Times New Roman" pitchFamily="18" charset="0"/>
                <a:cs typeface="Times New Roman" pitchFamily="18" charset="0"/>
              </a:rPr>
              <a:t>條</a:t>
            </a:r>
            <a:r>
              <a:rPr lang="zh-TW" altLang="zh-TW" dirty="0" smtClean="0">
                <a:latin typeface="Times New Roman" pitchFamily="18" charset="0"/>
                <a:cs typeface="Times New Roman" pitchFamily="18" charset="0"/>
              </a:rPr>
              <a:t>主線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TW" altLang="zh-TW" dirty="0">
                <a:latin typeface="Times New Roman" pitchFamily="18" charset="0"/>
                <a:cs typeface="Times New Roman" pitchFamily="18" charset="0"/>
              </a:rPr>
              <a:t>中和新蘆線成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zh-TW" altLang="zh-TW" dirty="0">
                <a:latin typeface="Times New Roman" pitchFamily="18" charset="0"/>
                <a:cs typeface="Times New Roman" pitchFamily="18" charset="0"/>
              </a:rPr>
              <a:t>字型，因此將其拆成兩條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TW" altLang="zh-TW" dirty="0" smtClean="0">
                <a:latin typeface="Times New Roman" pitchFamily="18" charset="0"/>
                <a:cs typeface="Times New Roman" pitchFamily="18" charset="0"/>
              </a:rPr>
              <a:t>相互交錯</a:t>
            </a:r>
            <a:r>
              <a:rPr lang="zh-TW" altLang="en-US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14</a:t>
            </a:r>
            <a:r>
              <a:rPr lang="zh-TW" altLang="zh-TW" dirty="0">
                <a:latin typeface="Times New Roman" pitchFamily="18" charset="0"/>
                <a:cs typeface="Times New Roman" pitchFamily="18" charset="0"/>
              </a:rPr>
              <a:t>個交會站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71972"/>
              </p:ext>
            </p:extLst>
          </p:nvPr>
        </p:nvGraphicFramePr>
        <p:xfrm>
          <a:off x="4067944" y="2780928"/>
          <a:ext cx="4608512" cy="273630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108980"/>
                <a:gridCol w="2499532"/>
              </a:tblGrid>
              <a:tr h="5472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 </a:t>
                      </a:r>
                      <a:endParaRPr lang="zh-TW" sz="20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</a:t>
                      </a:r>
                      <a:r>
                        <a:rPr lang="zh-TW" sz="200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主線</a:t>
                      </a:r>
                    </a:p>
                  </a:txBody>
                  <a:tcPr marL="68580" marR="68580" marT="0" marB="0" anchor="ctr"/>
                </a:tc>
              </a:tr>
              <a:tr h="5472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停靠站數量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121</a:t>
                      </a:r>
                      <a:endParaRPr lang="zh-TW" sz="200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72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列車數量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1794</a:t>
                      </a:r>
                      <a:endParaRPr lang="zh-TW" sz="20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72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節點數量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43308</a:t>
                      </a:r>
                      <a:endParaRPr lang="zh-TW" sz="20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72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總節線數量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84678</a:t>
                      </a:r>
                      <a:endParaRPr lang="zh-TW" sz="200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71600" y="2797431"/>
            <a:ext cx="2880320" cy="39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5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數值分析</a:t>
            </a:r>
            <a:r>
              <a:rPr lang="en-US" altLang="zh-TW" dirty="0" smtClean="0"/>
              <a:t>—</a:t>
            </a:r>
            <a:r>
              <a:rPr lang="zh-TW" altLang="en-US" dirty="0" smtClean="0">
                <a:solidFill>
                  <a:srgbClr val="C00000"/>
                </a:solidFill>
              </a:rPr>
              <a:t>理想</a:t>
            </a:r>
            <a:r>
              <a:rPr lang="zh-TW" altLang="en-US" dirty="0">
                <a:solidFill>
                  <a:srgbClr val="C00000"/>
                </a:solidFill>
              </a:rPr>
              <a:t>安全系統人數</a:t>
            </a:r>
            <a:br>
              <a:rPr lang="zh-TW" altLang="en-US" dirty="0">
                <a:solidFill>
                  <a:srgbClr val="C00000"/>
                </a:solidFill>
              </a:rPr>
            </a:br>
            <a:endParaRPr lang="zh-TW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202385"/>
              </p:ext>
            </p:extLst>
          </p:nvPr>
        </p:nvGraphicFramePr>
        <p:xfrm>
          <a:off x="539553" y="2348880"/>
          <a:ext cx="8136903" cy="3744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8431"/>
                <a:gridCol w="4248472"/>
              </a:tblGrid>
              <a:tr h="37444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zh-TW" altLang="en-US" sz="200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考慮</a:t>
                      </a:r>
                      <a:r>
                        <a:rPr lang="zh-TW" altLang="zh-TW" sz="200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車站、轉乘線和列車</a:t>
                      </a:r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zh-TW" altLang="en-US" sz="200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需</a:t>
                      </a:r>
                      <a:r>
                        <a:rPr lang="en-US" altLang="zh-TW" sz="2000" kern="1200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232</a:t>
                      </a:r>
                      <a:r>
                        <a:rPr lang="zh-TW" altLang="en-US" sz="200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個維安</a:t>
                      </a:r>
                      <a:r>
                        <a:rPr lang="zh-TW" altLang="en-US" sz="200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人員</a:t>
                      </a:r>
                      <a:endParaRPr lang="en-US" altLang="zh-TW" sz="2000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zh-TW" sz="2000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zh-TW" altLang="en-US" sz="200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只考慮列車：</a:t>
                      </a:r>
                      <a:endParaRPr lang="en-US" altLang="zh-TW" sz="2000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zh-TW" altLang="en-US" sz="200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需</a:t>
                      </a:r>
                      <a:r>
                        <a:rPr lang="en-US" altLang="zh-TW" sz="2000" kern="1200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81</a:t>
                      </a:r>
                      <a:r>
                        <a:rPr lang="zh-TW" altLang="en-US" sz="200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個維安人員</a:t>
                      </a:r>
                      <a:endParaRPr lang="en-US" altLang="zh-TW" sz="2000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  <a:p>
                      <a:pPr marL="0" indent="0" algn="l">
                        <a:buFont typeface="Arial" pitchFamily="34" charset="0"/>
                        <a:buNone/>
                      </a:pPr>
                      <a:endParaRPr lang="zh-TW" altLang="en-US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200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求解時間過久，將網路縮減為各線各</a:t>
                      </a:r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</a:t>
                      </a:r>
                      <a:r>
                        <a:rPr lang="zh-TW" altLang="en-US" sz="200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台車。</a:t>
                      </a:r>
                      <a:endParaRPr lang="en-US" altLang="zh-TW" sz="2000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200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考慮</a:t>
                      </a:r>
                      <a:r>
                        <a:rPr lang="zh-TW" altLang="zh-TW" sz="200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車站、轉乘線和列車</a:t>
                      </a:r>
                      <a:r>
                        <a:rPr lang="zh-TW" altLang="zh-TW" sz="20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需要警察</a:t>
                      </a:r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108</a:t>
                      </a:r>
                      <a:r>
                        <a:rPr lang="zh-TW" altLang="zh-TW" sz="20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位、保全</a:t>
                      </a:r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81</a:t>
                      </a:r>
                      <a:r>
                        <a:rPr lang="zh-TW" altLang="zh-TW" sz="20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位</a:t>
                      </a:r>
                      <a:endParaRPr lang="zh-TW" altLang="en-US" sz="2000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  <a:p>
                      <a:pPr marL="0" indent="0" algn="l">
                        <a:buFont typeface="Arial" pitchFamily="34" charset="0"/>
                        <a:buNone/>
                      </a:pPr>
                      <a:endParaRPr lang="zh-TW" altLang="en-US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矩形 30"/>
          <p:cNvSpPr/>
          <p:nvPr/>
        </p:nvSpPr>
        <p:spPr>
          <a:xfrm>
            <a:off x="1043608" y="1692044"/>
            <a:ext cx="2520280" cy="414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維安人員不分</a:t>
            </a:r>
            <a:r>
              <a:rPr lang="zh-TW" altLang="en-US" sz="20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等級</a:t>
            </a:r>
            <a:endParaRPr lang="zh-TW" altLang="en-US" sz="2000" dirty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076056" y="1692044"/>
            <a:ext cx="2808312" cy="414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維安人員區分</a:t>
            </a:r>
            <a:r>
              <a:rPr lang="zh-TW" altLang="en-US" sz="20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等級</a:t>
            </a:r>
            <a:endParaRPr lang="zh-TW" altLang="en-US" sz="2000" dirty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962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數值分析</a:t>
            </a:r>
            <a:r>
              <a:rPr lang="en-US" altLang="zh-TW" dirty="0" smtClean="0"/>
              <a:t>—</a:t>
            </a:r>
            <a:r>
              <a:rPr lang="zh-TW" altLang="en-US" dirty="0">
                <a:solidFill>
                  <a:srgbClr val="C00000"/>
                </a:solidFill>
              </a:rPr>
              <a:t>有限維安人力之配置</a:t>
            </a:r>
            <a:endParaRPr lang="zh-TW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1115182"/>
                  </p:ext>
                </p:extLst>
              </p:nvPr>
            </p:nvGraphicFramePr>
            <p:xfrm>
              <a:off x="251520" y="1988840"/>
              <a:ext cx="8640960" cy="453650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40960"/>
                  </a:tblGrid>
                  <a:tr h="4536504">
                    <a:tc>
                      <a:txBody>
                        <a:bodyPr/>
                        <a:lstStyle/>
                        <a:p>
                          <a:pPr marL="0" indent="0" algn="l">
                            <a:buFont typeface="Arial" pitchFamily="34" charset="0"/>
                            <a:buNone/>
                          </a:pPr>
                          <a:r>
                            <a:rPr lang="zh-TW" altLang="en-US" sz="2000" dirty="0" smtClean="0"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維安需求估算</a:t>
                          </a:r>
                          <a:r>
                            <a:rPr lang="en-US" altLang="zh-TW" sz="2000" dirty="0" smtClean="0"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: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TW" sz="2000" dirty="0" smtClean="0"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(1)</a:t>
                          </a:r>
                          <a:r>
                            <a:rPr lang="zh-TW" altLang="zh-TW" sz="2000" kern="1200" dirty="0" smtClean="0">
                              <a:solidFill>
                                <a:schemeClr val="tx1"/>
                              </a:solidFill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+mn-cs"/>
                            </a:rPr>
                            <a:t>節線人數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標楷體" panose="03000509000000000000" pitchFamily="65" charset="-120"/>
                                  <a:cs typeface="+mn-cs"/>
                                </a:rPr>
                                <m:t>×</m:t>
                              </m:r>
                            </m:oMath>
                          </a14:m>
                          <a:r>
                            <a:rPr lang="zh-TW" altLang="zh-TW" sz="2000" kern="1200" dirty="0">
                              <a:solidFill>
                                <a:schemeClr val="tx1"/>
                              </a:solidFill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+mn-cs"/>
                            </a:rPr>
                            <a:t>節線</a:t>
                          </a:r>
                          <a:r>
                            <a:rPr lang="zh-TW" altLang="zh-TW" sz="2000" kern="1200" dirty="0" smtClean="0">
                              <a:solidFill>
                                <a:schemeClr val="tx1"/>
                              </a:solidFill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+mn-cs"/>
                            </a:rPr>
                            <a:t>時段</a:t>
                          </a:r>
                          <a:endParaRPr lang="en-US" altLang="zh-TW" sz="2000" kern="1200" dirty="0" smtClean="0">
                            <a:solidFill>
                              <a:schemeClr val="tx1"/>
                            </a:solidFill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itchFamily="34" charset="0"/>
                            <a:buNone/>
                            <a:tabLst/>
                            <a:defRPr/>
                          </a:pPr>
                          <a:endParaRPr lang="en-US" altLang="zh-TW" sz="2000" kern="1200" dirty="0" smtClean="0">
                            <a:solidFill>
                              <a:schemeClr val="tx1"/>
                            </a:solidFill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itchFamily="34" charset="0"/>
                            <a:buNone/>
                            <a:tabLst/>
                            <a:defRPr/>
                          </a:pPr>
                          <a:endParaRPr lang="zh-TW" altLang="en-US" sz="2000" kern="1200" dirty="0">
                            <a:solidFill>
                              <a:schemeClr val="tx1"/>
                            </a:solidFill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+mn-cs"/>
                          </a:endParaRPr>
                        </a:p>
                        <a:p>
                          <a:pPr marL="0" indent="0" algn="l">
                            <a:buFont typeface="Arial" pitchFamily="34" charset="0"/>
                            <a:buNone/>
                          </a:pPr>
                          <a:endParaRPr lang="en-US" altLang="zh-TW" sz="2000" dirty="0" smtClean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  <a:p>
                          <a:pPr marL="0" indent="0" algn="l">
                            <a:buFont typeface="Arial" pitchFamily="34" charset="0"/>
                            <a:buNone/>
                          </a:pPr>
                          <a:endParaRPr lang="en-US" altLang="zh-TW" sz="2000" dirty="0" smtClean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  <a:p>
                          <a:pPr marL="0" indent="0" algn="l">
                            <a:buFont typeface="Arial" pitchFamily="34" charset="0"/>
                            <a:buNone/>
                          </a:pPr>
                          <a:endParaRPr lang="en-US" altLang="zh-TW" sz="2000" dirty="0" smtClean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  <a:p>
                          <a:pPr marL="0" indent="0" algn="l">
                            <a:buFont typeface="Arial" pitchFamily="34" charset="0"/>
                            <a:buNone/>
                          </a:pPr>
                          <a:endParaRPr lang="en-US" altLang="zh-TW" sz="2000" dirty="0" smtClean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  <a:p>
                          <a:pPr marL="0" indent="0" algn="l">
                            <a:buFont typeface="Arial" pitchFamily="34" charset="0"/>
                            <a:buNone/>
                          </a:pPr>
                          <a:r>
                            <a:rPr lang="en-US" altLang="zh-TW" sz="200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(2)</a:t>
                          </a:r>
                          <a:r>
                            <a:rPr lang="zh-TW" altLang="zh-TW" sz="2000" kern="1200" dirty="0" smtClean="0">
                              <a:solidFill>
                                <a:schemeClr val="tx1"/>
                              </a:solidFill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+mn-cs"/>
                            </a:rPr>
                            <a:t>節線人數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1115182"/>
                  </p:ext>
                </p:extLst>
              </p:nvPr>
            </p:nvGraphicFramePr>
            <p:xfrm>
              <a:off x="251520" y="1988840"/>
              <a:ext cx="8640960" cy="453650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40960"/>
                  </a:tblGrid>
                  <a:tr h="453650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672" b="-13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矩形 10"/>
          <p:cNvSpPr/>
          <p:nvPr/>
        </p:nvSpPr>
        <p:spPr>
          <a:xfrm>
            <a:off x="1403648" y="1484784"/>
            <a:ext cx="3302396" cy="414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考慮</a:t>
            </a:r>
            <a:r>
              <a:rPr lang="zh-TW" altLang="zh-TW" sz="20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車站、轉乘線和列車</a:t>
            </a:r>
            <a:endParaRPr lang="zh-TW" altLang="en-US" sz="2000" dirty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885473"/>
            <a:ext cx="7128792" cy="142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79654"/>
            <a:ext cx="7128792" cy="1441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5004048" y="1484784"/>
            <a:ext cx="2520280" cy="414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維安人員不分</a:t>
            </a:r>
            <a:r>
              <a:rPr lang="zh-TW" altLang="en-US" sz="20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等級</a:t>
            </a:r>
            <a:endParaRPr lang="zh-TW" altLang="en-US" sz="2000" dirty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486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研究目的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583543" y="1628800"/>
            <a:ext cx="7876889" cy="4083788"/>
            <a:chOff x="655551" y="2225532"/>
            <a:chExt cx="7876889" cy="4083788"/>
          </a:xfrm>
        </p:grpSpPr>
        <p:grpSp>
          <p:nvGrpSpPr>
            <p:cNvPr id="5" name="群組 4"/>
            <p:cNvGrpSpPr/>
            <p:nvPr/>
          </p:nvGrpSpPr>
          <p:grpSpPr>
            <a:xfrm>
              <a:off x="683568" y="2600907"/>
              <a:ext cx="7776865" cy="252029"/>
              <a:chOff x="159482" y="4797152"/>
              <a:chExt cx="8841010" cy="936104"/>
            </a:xfrm>
          </p:grpSpPr>
          <p:sp>
            <p:nvSpPr>
              <p:cNvPr id="20" name="向右箭號 19"/>
              <p:cNvSpPr/>
              <p:nvPr/>
            </p:nvSpPr>
            <p:spPr>
              <a:xfrm>
                <a:off x="2195736" y="4797152"/>
                <a:ext cx="6804756" cy="936104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向右箭號 20"/>
              <p:cNvSpPr/>
              <p:nvPr/>
            </p:nvSpPr>
            <p:spPr>
              <a:xfrm flipH="1">
                <a:off x="159482" y="4797152"/>
                <a:ext cx="7812868" cy="936104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14"/>
              <p:cNvSpPr/>
              <p:nvPr/>
            </p:nvSpPr>
            <p:spPr>
              <a:xfrm>
                <a:off x="7187092" y="5118503"/>
                <a:ext cx="1240371" cy="307467"/>
              </a:xfrm>
              <a:custGeom>
                <a:avLst/>
                <a:gdLst>
                  <a:gd name="connsiteX0" fmla="*/ 0 w 360040"/>
                  <a:gd name="connsiteY0" fmla="*/ 0 h 324036"/>
                  <a:gd name="connsiteX1" fmla="*/ 360040 w 360040"/>
                  <a:gd name="connsiteY1" fmla="*/ 0 h 324036"/>
                  <a:gd name="connsiteX2" fmla="*/ 360040 w 360040"/>
                  <a:gd name="connsiteY2" fmla="*/ 324036 h 324036"/>
                  <a:gd name="connsiteX3" fmla="*/ 0 w 360040"/>
                  <a:gd name="connsiteY3" fmla="*/ 324036 h 324036"/>
                  <a:gd name="connsiteX4" fmla="*/ 0 w 360040"/>
                  <a:gd name="connsiteY4" fmla="*/ 0 h 324036"/>
                  <a:gd name="connsiteX0" fmla="*/ 0 w 369565"/>
                  <a:gd name="connsiteY0" fmla="*/ 0 h 409761"/>
                  <a:gd name="connsiteX1" fmla="*/ 369565 w 369565"/>
                  <a:gd name="connsiteY1" fmla="*/ 85725 h 409761"/>
                  <a:gd name="connsiteX2" fmla="*/ 369565 w 369565"/>
                  <a:gd name="connsiteY2" fmla="*/ 409761 h 409761"/>
                  <a:gd name="connsiteX3" fmla="*/ 9525 w 369565"/>
                  <a:gd name="connsiteY3" fmla="*/ 409761 h 409761"/>
                  <a:gd name="connsiteX4" fmla="*/ 0 w 369565"/>
                  <a:gd name="connsiteY4" fmla="*/ 0 h 409761"/>
                  <a:gd name="connsiteX0" fmla="*/ 0 w 398140"/>
                  <a:gd name="connsiteY0" fmla="*/ 9525 h 419286"/>
                  <a:gd name="connsiteX1" fmla="*/ 398140 w 398140"/>
                  <a:gd name="connsiteY1" fmla="*/ 0 h 419286"/>
                  <a:gd name="connsiteX2" fmla="*/ 369565 w 398140"/>
                  <a:gd name="connsiteY2" fmla="*/ 419286 h 419286"/>
                  <a:gd name="connsiteX3" fmla="*/ 9525 w 398140"/>
                  <a:gd name="connsiteY3" fmla="*/ 419286 h 419286"/>
                  <a:gd name="connsiteX4" fmla="*/ 0 w 398140"/>
                  <a:gd name="connsiteY4" fmla="*/ 9525 h 419286"/>
                  <a:gd name="connsiteX0" fmla="*/ 0 w 436240"/>
                  <a:gd name="connsiteY0" fmla="*/ 9525 h 419286"/>
                  <a:gd name="connsiteX1" fmla="*/ 398140 w 436240"/>
                  <a:gd name="connsiteY1" fmla="*/ 0 h 419286"/>
                  <a:gd name="connsiteX2" fmla="*/ 436240 w 436240"/>
                  <a:gd name="connsiteY2" fmla="*/ 400236 h 419286"/>
                  <a:gd name="connsiteX3" fmla="*/ 9525 w 436240"/>
                  <a:gd name="connsiteY3" fmla="*/ 419286 h 419286"/>
                  <a:gd name="connsiteX4" fmla="*/ 0 w 436240"/>
                  <a:gd name="connsiteY4" fmla="*/ 9525 h 419286"/>
                  <a:gd name="connsiteX0" fmla="*/ 133350 w 569590"/>
                  <a:gd name="connsiteY0" fmla="*/ 9525 h 400236"/>
                  <a:gd name="connsiteX1" fmla="*/ 531490 w 569590"/>
                  <a:gd name="connsiteY1" fmla="*/ 0 h 400236"/>
                  <a:gd name="connsiteX2" fmla="*/ 569590 w 569590"/>
                  <a:gd name="connsiteY2" fmla="*/ 400236 h 400236"/>
                  <a:gd name="connsiteX3" fmla="*/ 0 w 569590"/>
                  <a:gd name="connsiteY3" fmla="*/ 390711 h 400236"/>
                  <a:gd name="connsiteX4" fmla="*/ 133350 w 569590"/>
                  <a:gd name="connsiteY4" fmla="*/ 9525 h 400236"/>
                  <a:gd name="connsiteX0" fmla="*/ 133350 w 626740"/>
                  <a:gd name="connsiteY0" fmla="*/ 9525 h 419286"/>
                  <a:gd name="connsiteX1" fmla="*/ 531490 w 626740"/>
                  <a:gd name="connsiteY1" fmla="*/ 0 h 419286"/>
                  <a:gd name="connsiteX2" fmla="*/ 626740 w 626740"/>
                  <a:gd name="connsiteY2" fmla="*/ 419286 h 419286"/>
                  <a:gd name="connsiteX3" fmla="*/ 0 w 626740"/>
                  <a:gd name="connsiteY3" fmla="*/ 390711 h 419286"/>
                  <a:gd name="connsiteX4" fmla="*/ 133350 w 626740"/>
                  <a:gd name="connsiteY4" fmla="*/ 9525 h 419286"/>
                  <a:gd name="connsiteX0" fmla="*/ 161925 w 655315"/>
                  <a:gd name="connsiteY0" fmla="*/ 9525 h 419286"/>
                  <a:gd name="connsiteX1" fmla="*/ 560065 w 655315"/>
                  <a:gd name="connsiteY1" fmla="*/ 0 h 419286"/>
                  <a:gd name="connsiteX2" fmla="*/ 655315 w 655315"/>
                  <a:gd name="connsiteY2" fmla="*/ 419286 h 419286"/>
                  <a:gd name="connsiteX3" fmla="*/ 0 w 655315"/>
                  <a:gd name="connsiteY3" fmla="*/ 409761 h 419286"/>
                  <a:gd name="connsiteX4" fmla="*/ 161925 w 655315"/>
                  <a:gd name="connsiteY4" fmla="*/ 9525 h 419286"/>
                  <a:gd name="connsiteX0" fmla="*/ 161925 w 655315"/>
                  <a:gd name="connsiteY0" fmla="*/ 322868 h 732629"/>
                  <a:gd name="connsiteX1" fmla="*/ 560065 w 655315"/>
                  <a:gd name="connsiteY1" fmla="*/ 313343 h 732629"/>
                  <a:gd name="connsiteX2" fmla="*/ 584862 w 655315"/>
                  <a:gd name="connsiteY2" fmla="*/ 3164 h 732629"/>
                  <a:gd name="connsiteX3" fmla="*/ 655315 w 655315"/>
                  <a:gd name="connsiteY3" fmla="*/ 732629 h 732629"/>
                  <a:gd name="connsiteX4" fmla="*/ 0 w 655315"/>
                  <a:gd name="connsiteY4" fmla="*/ 723104 h 732629"/>
                  <a:gd name="connsiteX5" fmla="*/ 161925 w 655315"/>
                  <a:gd name="connsiteY5" fmla="*/ 322868 h 732629"/>
                  <a:gd name="connsiteX0" fmla="*/ 161925 w 655315"/>
                  <a:gd name="connsiteY0" fmla="*/ 0 h 759170"/>
                  <a:gd name="connsiteX1" fmla="*/ 560065 w 655315"/>
                  <a:gd name="connsiteY1" fmla="*/ 339884 h 759170"/>
                  <a:gd name="connsiteX2" fmla="*/ 584862 w 655315"/>
                  <a:gd name="connsiteY2" fmla="*/ 29705 h 759170"/>
                  <a:gd name="connsiteX3" fmla="*/ 655315 w 655315"/>
                  <a:gd name="connsiteY3" fmla="*/ 759170 h 759170"/>
                  <a:gd name="connsiteX4" fmla="*/ 0 w 655315"/>
                  <a:gd name="connsiteY4" fmla="*/ 749645 h 759170"/>
                  <a:gd name="connsiteX5" fmla="*/ 161925 w 655315"/>
                  <a:gd name="connsiteY5" fmla="*/ 0 h 759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5315" h="759170">
                    <a:moveTo>
                      <a:pt x="161925" y="0"/>
                    </a:moveTo>
                    <a:lnTo>
                      <a:pt x="560065" y="339884"/>
                    </a:lnTo>
                    <a:cubicBezTo>
                      <a:pt x="566424" y="382079"/>
                      <a:pt x="578503" y="-12490"/>
                      <a:pt x="584862" y="29705"/>
                    </a:cubicBezTo>
                    <a:lnTo>
                      <a:pt x="655315" y="759170"/>
                    </a:lnTo>
                    <a:lnTo>
                      <a:pt x="0" y="749645"/>
                    </a:lnTo>
                    <a:lnTo>
                      <a:pt x="1619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文字方塊 5"/>
            <p:cNvSpPr txBox="1"/>
            <p:nvPr/>
          </p:nvSpPr>
          <p:spPr>
            <a:xfrm>
              <a:off x="723002" y="222553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趨於理想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7251562" y="222553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趨於現實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3391855" y="2636912"/>
              <a:ext cx="2404281" cy="2952328"/>
              <a:chOff x="287102" y="1894543"/>
              <a:chExt cx="2404281" cy="2804710"/>
            </a:xfrm>
          </p:grpSpPr>
          <p:sp>
            <p:nvSpPr>
              <p:cNvPr id="17" name="橢圓 16"/>
              <p:cNvSpPr/>
              <p:nvPr/>
            </p:nvSpPr>
            <p:spPr>
              <a:xfrm flipV="1">
                <a:off x="1403648" y="1894543"/>
                <a:ext cx="163996" cy="166305"/>
              </a:xfrm>
              <a:prstGeom prst="ellips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8" name="直線接點 17"/>
              <p:cNvCxnSpPr>
                <a:stCxn id="17" idx="0"/>
                <a:endCxn id="19" idx="0"/>
              </p:cNvCxnSpPr>
              <p:nvPr/>
            </p:nvCxnSpPr>
            <p:spPr>
              <a:xfrm>
                <a:off x="1485646" y="2060848"/>
                <a:ext cx="3597" cy="1270254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9" name="圓角矩形 18"/>
              <p:cNvSpPr/>
              <p:nvPr/>
            </p:nvSpPr>
            <p:spPr>
              <a:xfrm>
                <a:off x="287102" y="3331102"/>
                <a:ext cx="2404281" cy="1368151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dirty="0">
                    <a:solidFill>
                      <a:srgbClr val="0070C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給定維安人力資源</a:t>
                </a:r>
                <a:r>
                  <a:rPr lang="zh-TW" altLang="en-US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之最佳巡邏數學模式</a:t>
                </a:r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6128159" y="2636912"/>
              <a:ext cx="2404281" cy="3672408"/>
              <a:chOff x="287102" y="1894543"/>
              <a:chExt cx="2404281" cy="3488790"/>
            </a:xfrm>
          </p:grpSpPr>
          <p:sp>
            <p:nvSpPr>
              <p:cNvPr id="14" name="橢圓 13"/>
              <p:cNvSpPr/>
              <p:nvPr/>
            </p:nvSpPr>
            <p:spPr>
              <a:xfrm flipV="1">
                <a:off x="1403648" y="1894543"/>
                <a:ext cx="163996" cy="166305"/>
              </a:xfrm>
              <a:prstGeom prst="ellips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" name="直線接點 14"/>
              <p:cNvCxnSpPr>
                <a:stCxn id="14" idx="0"/>
                <a:endCxn id="16" idx="0"/>
              </p:cNvCxnSpPr>
              <p:nvPr/>
            </p:nvCxnSpPr>
            <p:spPr>
              <a:xfrm>
                <a:off x="1485646" y="2060848"/>
                <a:ext cx="3597" cy="1954334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" name="圓角矩形 15"/>
              <p:cNvSpPr/>
              <p:nvPr/>
            </p:nvSpPr>
            <p:spPr>
              <a:xfrm>
                <a:off x="287102" y="4015182"/>
                <a:ext cx="2404281" cy="1368151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同時考慮</a:t>
                </a:r>
                <a:r>
                  <a:rPr lang="zh-TW" altLang="en-US" dirty="0">
                    <a:solidFill>
                      <a:srgbClr val="0070C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攻擊者</a:t>
                </a:r>
                <a:r>
                  <a:rPr lang="zh-TW" altLang="en-US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和</a:t>
                </a:r>
                <a:r>
                  <a:rPr lang="zh-TW" altLang="en-US" dirty="0">
                    <a:solidFill>
                      <a:srgbClr val="0070C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給定之維安人力</a:t>
                </a:r>
                <a:r>
                  <a:rPr lang="zh-TW" altLang="en-US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之最佳巡邏數學模式</a:t>
                </a:r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655551" y="2636912"/>
              <a:ext cx="2404281" cy="2232249"/>
              <a:chOff x="287102" y="1894543"/>
              <a:chExt cx="2404281" cy="2120634"/>
            </a:xfrm>
          </p:grpSpPr>
          <p:sp>
            <p:nvSpPr>
              <p:cNvPr id="11" name="橢圓 10"/>
              <p:cNvSpPr/>
              <p:nvPr/>
            </p:nvSpPr>
            <p:spPr>
              <a:xfrm flipV="1">
                <a:off x="1403648" y="1894543"/>
                <a:ext cx="163996" cy="166305"/>
              </a:xfrm>
              <a:prstGeom prst="ellips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2" name="直線接點 11"/>
              <p:cNvCxnSpPr>
                <a:stCxn id="11" idx="0"/>
                <a:endCxn id="13" idx="0"/>
              </p:cNvCxnSpPr>
              <p:nvPr/>
            </p:nvCxnSpPr>
            <p:spPr>
              <a:xfrm>
                <a:off x="1485646" y="2060848"/>
                <a:ext cx="3597" cy="586178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3" name="圓角矩形 12"/>
              <p:cNvSpPr/>
              <p:nvPr/>
            </p:nvSpPr>
            <p:spPr>
              <a:xfrm>
                <a:off x="287102" y="2647026"/>
                <a:ext cx="2404281" cy="1368151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zh-TW" dirty="0">
                    <a:solidFill>
                      <a:srgbClr val="0070C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理想安全運輸</a:t>
                </a:r>
                <a:r>
                  <a:rPr lang="zh-TW" altLang="zh-TW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系統之</a:t>
                </a:r>
                <a:r>
                  <a:rPr lang="zh-TW" altLang="zh-TW" dirty="0">
                    <a:solidFill>
                      <a:srgbClr val="0070C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最少維安人數</a:t>
                </a:r>
                <a:r>
                  <a:rPr lang="zh-TW" altLang="zh-TW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巡邏數學模式</a:t>
                </a:r>
                <a:endPara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1438884" y="4365104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</a:t>
            </a:r>
            <a:endParaRPr lang="zh-TW" altLang="en-US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178785" y="5085184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Q2</a:t>
            </a:r>
            <a:endParaRPr lang="zh-TW" altLang="en-US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993490" y="5805264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Q3</a:t>
            </a:r>
            <a:endParaRPr lang="zh-TW" altLang="en-US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22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數值分析</a:t>
            </a:r>
            <a:r>
              <a:rPr lang="en-US" altLang="zh-TW" dirty="0" smtClean="0"/>
              <a:t>—</a:t>
            </a:r>
            <a:r>
              <a:rPr lang="zh-TW" altLang="en-US" dirty="0">
                <a:solidFill>
                  <a:srgbClr val="C00000"/>
                </a:solidFill>
              </a:rPr>
              <a:t>有限維安人力之配置</a:t>
            </a:r>
            <a:endParaRPr lang="zh-TW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3585529"/>
                  </p:ext>
                </p:extLst>
              </p:nvPr>
            </p:nvGraphicFramePr>
            <p:xfrm>
              <a:off x="251520" y="1988840"/>
              <a:ext cx="8640960" cy="44644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40960"/>
                  </a:tblGrid>
                  <a:tr h="4464496">
                    <a:tc>
                      <a:txBody>
                        <a:bodyPr/>
                        <a:lstStyle/>
                        <a:p>
                          <a:pPr marL="0" indent="0" algn="l">
                            <a:buFont typeface="Arial" pitchFamily="34" charset="0"/>
                            <a:buNone/>
                          </a:pPr>
                          <a:r>
                            <a:rPr lang="zh-TW" altLang="en-US" sz="2000" dirty="0" smtClean="0"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維安需求估算</a:t>
                          </a:r>
                          <a:r>
                            <a:rPr lang="en-US" altLang="zh-TW" sz="2000" dirty="0" smtClean="0"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: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itchFamily="34" charset="0"/>
                            <a:buNone/>
                            <a:tabLst/>
                            <a:defRPr/>
                          </a:pPr>
                          <a:r>
                            <a:rPr lang="en-US" altLang="zh-TW" sz="2000" dirty="0" smtClean="0"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(1)</a:t>
                          </a:r>
                          <a:r>
                            <a:rPr lang="zh-TW" altLang="zh-TW" sz="2000" kern="1200" dirty="0" smtClean="0">
                              <a:solidFill>
                                <a:schemeClr val="tx1"/>
                              </a:solidFill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+mn-cs"/>
                            </a:rPr>
                            <a:t>節線人數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標楷體" panose="03000509000000000000" pitchFamily="65" charset="-120"/>
                                  <a:cs typeface="+mn-cs"/>
                                </a:rPr>
                                <m:t>×</m:t>
                              </m:r>
                            </m:oMath>
                          </a14:m>
                          <a:r>
                            <a:rPr lang="zh-TW" altLang="zh-TW" sz="2000" kern="1200" dirty="0">
                              <a:solidFill>
                                <a:schemeClr val="tx1"/>
                              </a:solidFill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+mn-cs"/>
                            </a:rPr>
                            <a:t>節線</a:t>
                          </a:r>
                          <a:r>
                            <a:rPr lang="zh-TW" altLang="zh-TW" sz="2000" kern="1200" dirty="0" smtClean="0">
                              <a:solidFill>
                                <a:schemeClr val="tx1"/>
                              </a:solidFill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+mn-cs"/>
                            </a:rPr>
                            <a:t>時段</a:t>
                          </a:r>
                          <a:endParaRPr lang="en-US" altLang="zh-TW" sz="2000" kern="1200" dirty="0" smtClean="0">
                            <a:solidFill>
                              <a:schemeClr val="tx1"/>
                            </a:solidFill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itchFamily="34" charset="0"/>
                            <a:buNone/>
                            <a:tabLst/>
                            <a:defRPr/>
                          </a:pPr>
                          <a:endParaRPr lang="en-US" altLang="zh-TW" sz="2000" kern="1200" dirty="0" smtClean="0">
                            <a:solidFill>
                              <a:schemeClr val="tx1"/>
                            </a:solidFill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itchFamily="34" charset="0"/>
                            <a:buNone/>
                            <a:tabLst/>
                            <a:defRPr/>
                          </a:pPr>
                          <a:endParaRPr lang="zh-TW" altLang="en-US" sz="2000" kern="1200" dirty="0">
                            <a:solidFill>
                              <a:schemeClr val="tx1"/>
                            </a:solidFill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+mn-cs"/>
                          </a:endParaRPr>
                        </a:p>
                        <a:p>
                          <a:pPr marL="0" indent="0" algn="l">
                            <a:buFont typeface="Arial" pitchFamily="34" charset="0"/>
                            <a:buNone/>
                          </a:pPr>
                          <a:endParaRPr lang="en-US" altLang="zh-TW" sz="2000" dirty="0" smtClean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  <a:p>
                          <a:pPr marL="0" indent="0" algn="l">
                            <a:buFont typeface="Arial" pitchFamily="34" charset="0"/>
                            <a:buNone/>
                          </a:pPr>
                          <a:endParaRPr lang="en-US" altLang="zh-TW" sz="2000" dirty="0" smtClean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  <a:p>
                          <a:pPr marL="0" indent="0" algn="l">
                            <a:buFont typeface="Arial" pitchFamily="34" charset="0"/>
                            <a:buNone/>
                          </a:pPr>
                          <a:endParaRPr lang="en-US" altLang="zh-TW" sz="2000" dirty="0" smtClean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  <a:p>
                          <a:pPr marL="0" indent="0" algn="l">
                            <a:buFont typeface="Arial" pitchFamily="34" charset="0"/>
                            <a:buNone/>
                          </a:pPr>
                          <a:endParaRPr lang="en-US" altLang="zh-TW" sz="2000" dirty="0" smtClean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  <a:p>
                          <a:pPr marL="0" indent="0" algn="l">
                            <a:buFont typeface="Arial" pitchFamily="34" charset="0"/>
                            <a:buNone/>
                          </a:pPr>
                          <a:r>
                            <a:rPr lang="en-US" altLang="zh-TW" sz="2000" dirty="0" smtClean="0">
                              <a:solidFill>
                                <a:schemeClr val="tx1"/>
                              </a:solidFill>
                              <a:latin typeface="Times New Roman" pitchFamily="18" charset="0"/>
                              <a:ea typeface="標楷體" pitchFamily="65" charset="-120"/>
                              <a:cs typeface="Times New Roman" pitchFamily="18" charset="0"/>
                            </a:rPr>
                            <a:t>(2)</a:t>
                          </a:r>
                          <a:r>
                            <a:rPr lang="zh-TW" altLang="zh-TW" sz="2000" kern="1200" dirty="0" smtClean="0">
                              <a:solidFill>
                                <a:schemeClr val="tx1"/>
                              </a:solidFill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+mn-cs"/>
                            </a:rPr>
                            <a:t>節線人數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  <a:latin typeface="Times New Roman" pitchFamily="18" charset="0"/>
                            <a:ea typeface="標楷體" pitchFamily="65" charset="-12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3585529"/>
                  </p:ext>
                </p:extLst>
              </p:nvPr>
            </p:nvGraphicFramePr>
            <p:xfrm>
              <a:off x="251520" y="1988840"/>
              <a:ext cx="8640960" cy="44644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40960"/>
                  </a:tblGrid>
                  <a:tr h="446449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68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矩形 10"/>
          <p:cNvSpPr/>
          <p:nvPr/>
        </p:nvSpPr>
        <p:spPr>
          <a:xfrm>
            <a:off x="1403648" y="1484784"/>
            <a:ext cx="3302396" cy="414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只考慮</a:t>
            </a:r>
            <a:r>
              <a:rPr lang="zh-TW" altLang="zh-TW" sz="2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列車</a:t>
            </a:r>
            <a:endParaRPr lang="zh-TW" altLang="en-US" sz="2000" dirty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04048" y="1484784"/>
            <a:ext cx="2520280" cy="414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維安人員不分</a:t>
            </a:r>
            <a:r>
              <a:rPr lang="zh-TW" altLang="en-US" sz="20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等級</a:t>
            </a:r>
            <a:endParaRPr lang="zh-TW" altLang="en-US" sz="2000" dirty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807727"/>
            <a:ext cx="7272808" cy="1485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7200800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165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數值分析</a:t>
            </a:r>
            <a:r>
              <a:rPr lang="en-US" altLang="zh-TW" dirty="0" smtClean="0"/>
              <a:t>—</a:t>
            </a:r>
            <a:r>
              <a:rPr lang="zh-TW" altLang="en-US" dirty="0">
                <a:solidFill>
                  <a:srgbClr val="C00000"/>
                </a:solidFill>
              </a:rPr>
              <a:t>有限維安人力之配置</a:t>
            </a:r>
            <a:endParaRPr lang="zh-TW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909496"/>
              </p:ext>
            </p:extLst>
          </p:nvPr>
        </p:nvGraphicFramePr>
        <p:xfrm>
          <a:off x="899592" y="2348880"/>
          <a:ext cx="7488832" cy="2520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88832"/>
              </a:tblGrid>
              <a:tr h="25202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求解時間過久，將網路縮減為各線各</a:t>
                      </a:r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</a:t>
                      </a:r>
                      <a:r>
                        <a:rPr lang="zh-TW" altLang="en-US" sz="200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台車。</a:t>
                      </a:r>
                      <a:r>
                        <a:rPr lang="zh-TW" altLang="zh-TW" sz="20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共有</a:t>
                      </a:r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39</a:t>
                      </a:r>
                      <a:r>
                        <a:rPr lang="zh-TW" altLang="zh-TW" sz="20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位警察和</a:t>
                      </a:r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</a:t>
                      </a:r>
                      <a:r>
                        <a:rPr lang="zh-TW" altLang="zh-TW" sz="20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位維安人員</a:t>
                      </a:r>
                      <a:r>
                        <a:rPr lang="zh-TW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，</a:t>
                      </a:r>
                      <a:r>
                        <a:rPr lang="zh-TW" altLang="zh-TW" sz="20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巡邏到的維安需求佔總維安需求</a:t>
                      </a:r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61.87%</a:t>
                      </a:r>
                      <a:r>
                        <a:rPr lang="zh-TW" altLang="zh-TW" sz="2000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。</a:t>
                      </a:r>
                      <a:endParaRPr lang="zh-TW" altLang="zh-TW" sz="2000" kern="1200" dirty="0" smtClean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2747525" y="1553821"/>
            <a:ext cx="2808312" cy="414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維安人員區分</a:t>
            </a:r>
            <a:r>
              <a:rPr lang="zh-TW" altLang="en-US" sz="20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等級</a:t>
            </a:r>
            <a:endParaRPr lang="zh-TW" altLang="en-US" sz="2000" dirty="0">
              <a:solidFill>
                <a:srgbClr val="0070C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40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同時考慮</a:t>
            </a:r>
            <a:r>
              <a:rPr lang="zh-TW" altLang="en-US" dirty="0">
                <a:solidFill>
                  <a:srgbClr val="C00000"/>
                </a:solidFill>
              </a:rPr>
              <a:t>攻擊者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C00000"/>
                </a:solidFill>
              </a:rPr>
              <a:t>維安人員</a:t>
            </a:r>
            <a:r>
              <a:rPr lang="zh-TW" altLang="en-US" dirty="0"/>
              <a:t>策略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TW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理想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運輸系統維安人員</a:t>
            </a:r>
            <a:r>
              <a:rPr lang="zh-TW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人數</a:t>
            </a:r>
            <a:r>
              <a:rPr lang="en-US" altLang="zh-TW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232</a:t>
            </a:r>
            <a:r>
              <a:rPr lang="zh-TW" altLang="zh-TW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TW" altLang="zh-TW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三分之</a:t>
            </a:r>
            <a:r>
              <a:rPr lang="zh-TW" altLang="zh-TW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ㄧ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(77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人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來巡邏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dirty="0" smtClean="0"/>
              <a:t>最佳狀況能巡邏到</a:t>
            </a:r>
            <a:r>
              <a:rPr lang="zh-TW" altLang="en-US" dirty="0" smtClean="0">
                <a:solidFill>
                  <a:srgbClr val="C00000"/>
                </a:solidFill>
              </a:rPr>
              <a:t>前</a:t>
            </a:r>
            <a:r>
              <a:rPr lang="en-US" altLang="zh-TW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284</a:t>
            </a:r>
            <a:r>
              <a:rPr lang="zh-TW" altLang="en-US" dirty="0" smtClean="0">
                <a:solidFill>
                  <a:srgbClr val="C00000"/>
                </a:solidFill>
              </a:rPr>
              <a:t>條</a:t>
            </a:r>
            <a:r>
              <a:rPr lang="zh-TW" altLang="en-US" dirty="0" smtClean="0"/>
              <a:t>影響程度較大的節線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709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1484784"/>
            <a:ext cx="8229600" cy="4853136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不區分</a:t>
            </a:r>
            <a:r>
              <a:rPr lang="zh-TW" altLang="en-US" dirty="0" smtClean="0">
                <a:latin typeface="Times New Roman" pitchFamily="18" charset="0"/>
                <a:cs typeface="Times New Roman" pitchFamily="18" charset="0"/>
              </a:rPr>
              <a:t>維安人員等級的情況下，皆可處理完整的捷運系統</a:t>
            </a: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</a:pPr>
            <a:r>
              <a:rPr lang="zh-TW" alt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區分</a:t>
            </a:r>
            <a:r>
              <a:rPr lang="zh-TW" altLang="en-US" dirty="0">
                <a:latin typeface="Times New Roman" pitchFamily="18" charset="0"/>
                <a:cs typeface="Times New Roman" pitchFamily="18" charset="0"/>
              </a:rPr>
              <a:t>不同</a:t>
            </a:r>
            <a:r>
              <a:rPr lang="zh-TW" altLang="en-US" dirty="0" smtClean="0">
                <a:latin typeface="Times New Roman" pitchFamily="18" charset="0"/>
                <a:cs typeface="Times New Roman" pitchFamily="18" charset="0"/>
              </a:rPr>
              <a:t>等級維安人員，</a:t>
            </a:r>
            <a:r>
              <a:rPr lang="zh-TW" altLang="en-US" dirty="0">
                <a:latin typeface="Times New Roman" pitchFamily="18" charset="0"/>
                <a:cs typeface="Times New Roman" pitchFamily="18" charset="0"/>
              </a:rPr>
              <a:t>則求解時間非常</a:t>
            </a:r>
            <a:r>
              <a:rPr lang="zh-TW" altLang="en-US" dirty="0" smtClean="0">
                <a:latin typeface="Times New Roman" pitchFamily="18" charset="0"/>
                <a:cs typeface="Times New Roman" pitchFamily="18" charset="0"/>
              </a:rPr>
              <a:t>久，較適用小規模的系統</a:t>
            </a: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TW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60000"/>
              </a:lnSpc>
            </a:pPr>
            <a:r>
              <a:rPr lang="zh-TW" altLang="zh-TW" dirty="0">
                <a:latin typeface="Times New Roman" pitchFamily="18" charset="0"/>
                <a:cs typeface="Times New Roman" pitchFamily="18" charset="0"/>
              </a:rPr>
              <a:t>若從維安人數</a:t>
            </a:r>
            <a:r>
              <a:rPr lang="zh-TW" altLang="zh-TW" dirty="0" smtClean="0">
                <a:latin typeface="Times New Roman" pitchFamily="18" charset="0"/>
                <a:cs typeface="Times New Roman" pitchFamily="18" charset="0"/>
              </a:rPr>
              <a:t>只有</a:t>
            </a:r>
            <a:r>
              <a:rPr lang="zh-TW" altLang="en-US" dirty="0" smtClean="0">
                <a:latin typeface="Times New Roman" pitchFamily="18" charset="0"/>
                <a:cs typeface="Times New Roman" pitchFamily="18" charset="0"/>
              </a:rPr>
              <a:t>理想</a:t>
            </a:r>
            <a:r>
              <a:rPr lang="zh-TW" altLang="zh-TW" dirty="0" smtClean="0">
                <a:latin typeface="Times New Roman" pitchFamily="18" charset="0"/>
                <a:cs typeface="Times New Roman" pitchFamily="18" charset="0"/>
              </a:rPr>
              <a:t>安全</a:t>
            </a:r>
            <a:r>
              <a:rPr lang="zh-TW" altLang="zh-TW" dirty="0">
                <a:latin typeface="Times New Roman" pitchFamily="18" charset="0"/>
                <a:cs typeface="Times New Roman" pitchFamily="18" charset="0"/>
              </a:rPr>
              <a:t>維安人數的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1/6</a:t>
            </a:r>
            <a:r>
              <a:rPr lang="zh-TW" altLang="zh-TW" dirty="0" smtClean="0">
                <a:latin typeface="Times New Roman" pitchFamily="18" charset="0"/>
                <a:cs typeface="Times New Roman" pitchFamily="18" charset="0"/>
              </a:rPr>
              <a:t>開始</a:t>
            </a:r>
            <a:r>
              <a:rPr lang="zh-TW" altLang="zh-TW" dirty="0">
                <a:latin typeface="Times New Roman" pitchFamily="18" charset="0"/>
                <a:cs typeface="Times New Roman" pitchFamily="18" charset="0"/>
              </a:rPr>
              <a:t>算起，每增加最安全維安人數的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1/6</a:t>
            </a:r>
            <a:r>
              <a:rPr lang="zh-TW" altLang="zh-TW" dirty="0">
                <a:latin typeface="Times New Roman" pitchFamily="18" charset="0"/>
                <a:cs typeface="Times New Roman" pitchFamily="18" charset="0"/>
              </a:rPr>
              <a:t>就能提高維安需求滿足率</a:t>
            </a:r>
            <a:r>
              <a:rPr lang="zh-TW" altLang="zh-TW" dirty="0" smtClean="0">
                <a:latin typeface="Times New Roman" pitchFamily="18" charset="0"/>
                <a:cs typeface="Times New Roman" pitchFamily="18" charset="0"/>
              </a:rPr>
              <a:t>約</a:t>
            </a:r>
            <a:r>
              <a:rPr lang="en-US" altLang="zh-TW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15%</a:t>
            </a:r>
          </a:p>
          <a:p>
            <a:endParaRPr lang="en-US" altLang="zh-TW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zh-TW" dirty="0">
                <a:latin typeface="Times New Roman" pitchFamily="18" charset="0"/>
                <a:cs typeface="Times New Roman" pitchFamily="18" charset="0"/>
              </a:rPr>
              <a:t>台北</a:t>
            </a:r>
            <a:r>
              <a:rPr lang="zh-TW" altLang="zh-TW" dirty="0" smtClean="0">
                <a:latin typeface="Times New Roman" pitchFamily="18" charset="0"/>
                <a:cs typeface="Times New Roman" pitchFamily="18" charset="0"/>
              </a:rPr>
              <a:t>捷運</a:t>
            </a:r>
            <a:r>
              <a:rPr lang="zh-TW" alt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現行</a:t>
            </a:r>
            <a:r>
              <a:rPr lang="zh-TW" altLang="zh-TW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維</a:t>
            </a:r>
            <a:r>
              <a:rPr lang="zh-TW" altLang="zh-TW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安人員</a:t>
            </a:r>
            <a:r>
              <a:rPr lang="en-US" altLang="zh-TW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128</a:t>
            </a:r>
            <a:r>
              <a:rPr lang="zh-TW" altLang="zh-TW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人</a:t>
            </a:r>
            <a:r>
              <a:rPr lang="zh-TW" altLang="zh-TW" dirty="0" smtClean="0">
                <a:latin typeface="Times New Roman" pitchFamily="18" charset="0"/>
                <a:cs typeface="Times New Roman" pitchFamily="18" charset="0"/>
              </a:rPr>
              <a:t>不足</a:t>
            </a:r>
            <a:r>
              <a:rPr lang="zh-TW" altLang="zh-TW" dirty="0" smtClean="0">
                <a:latin typeface="Times New Roman" pitchFamily="18" charset="0"/>
                <a:cs typeface="Times New Roman" pitchFamily="18" charset="0"/>
              </a:rPr>
              <a:t>於</a:t>
            </a:r>
            <a:r>
              <a:rPr lang="zh-TW" altLang="en-US" dirty="0">
                <a:latin typeface="Times New Roman" pitchFamily="18" charset="0"/>
                <a:cs typeface="Times New Roman" pitchFamily="18" charset="0"/>
              </a:rPr>
              <a:t>考慮車站、轉乘線及列車的</a:t>
            </a:r>
            <a:r>
              <a:rPr lang="zh-TW" altLang="zh-TW" dirty="0" smtClean="0">
                <a:latin typeface="Times New Roman" pitchFamily="18" charset="0"/>
                <a:cs typeface="Times New Roman" pitchFamily="18" charset="0"/>
              </a:rPr>
              <a:t>理想</a:t>
            </a:r>
            <a:r>
              <a:rPr lang="zh-TW" altLang="zh-TW" dirty="0">
                <a:latin typeface="Times New Roman" pitchFamily="18" charset="0"/>
                <a:cs typeface="Times New Roman" pitchFamily="18" charset="0"/>
              </a:rPr>
              <a:t>安全運輸系統的維安人數</a:t>
            </a:r>
            <a:r>
              <a:rPr lang="en-US" altLang="zh-TW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232</a:t>
            </a:r>
            <a:r>
              <a:rPr lang="zh-TW" altLang="zh-TW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人</a:t>
            </a:r>
            <a:r>
              <a:rPr lang="zh-TW" altLang="zh-TW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TW" altLang="en-US" dirty="0">
                <a:latin typeface="Times New Roman" pitchFamily="18" charset="0"/>
                <a:cs typeface="Times New Roman" pitchFamily="18" charset="0"/>
              </a:rPr>
              <a:t>若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128</a:t>
            </a:r>
            <a:r>
              <a:rPr lang="zh-TW" altLang="zh-TW" dirty="0" smtClean="0">
                <a:latin typeface="Times New Roman" pitchFamily="18" charset="0"/>
                <a:cs typeface="Times New Roman" pitchFamily="18" charset="0"/>
              </a:rPr>
              <a:t>人能</a:t>
            </a:r>
            <a:r>
              <a:rPr lang="zh-TW" altLang="zh-TW" dirty="0">
                <a:latin typeface="Times New Roman" pitchFamily="18" charset="0"/>
                <a:cs typeface="Times New Roman" pitchFamily="18" charset="0"/>
              </a:rPr>
              <a:t>依照求解出的最佳巡邏路線，將可巡邏到約</a:t>
            </a:r>
            <a:r>
              <a:rPr lang="en-US" altLang="zh-TW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80%</a:t>
            </a:r>
            <a:r>
              <a:rPr lang="zh-TW" altLang="zh-TW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以上</a:t>
            </a:r>
            <a:r>
              <a:rPr lang="zh-TW" altLang="zh-TW" dirty="0">
                <a:latin typeface="Times New Roman" pitchFamily="18" charset="0"/>
                <a:cs typeface="Times New Roman" pitchFamily="18" charset="0"/>
              </a:rPr>
              <a:t>的巡邏需求</a:t>
            </a: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TW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TW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04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結論與貢獻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 smtClean="0"/>
                  <a:t>提升軌道式大眾運輸之安全性</a:t>
                </a:r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首次考慮</a:t>
                </a:r>
                <a:r>
                  <a:rPr lang="zh-TW" altLang="zh-TW" dirty="0">
                    <a:solidFill>
                      <a:srgbClr val="0070C0"/>
                    </a:solidFill>
                  </a:rPr>
                  <a:t>移動中列車</a:t>
                </a:r>
                <a:r>
                  <a:rPr lang="zh-TW" altLang="en-US" dirty="0"/>
                  <a:t>的</a:t>
                </a:r>
                <a:r>
                  <a:rPr lang="zh-TW" altLang="zh-TW" dirty="0"/>
                  <a:t>維安</a:t>
                </a:r>
                <a:r>
                  <a:rPr lang="zh-TW" altLang="zh-TW" dirty="0" smtClean="0"/>
                  <a:t>需求</a:t>
                </a:r>
                <a:endParaRPr lang="en-US" altLang="zh-TW" dirty="0"/>
              </a:p>
              <a:p>
                <a:pPr marL="685800" lvl="1"/>
                <a:r>
                  <a:rPr lang="zh-TW" altLang="en-US" dirty="0" smtClean="0"/>
                  <a:t>首次將</a:t>
                </a:r>
                <a:r>
                  <a:rPr lang="zh-TW" altLang="zh-TW" dirty="0" smtClean="0"/>
                  <a:t>巡邏</a:t>
                </a:r>
                <a:r>
                  <a:rPr lang="zh-TW" altLang="zh-TW" dirty="0"/>
                  <a:t>路線的</a:t>
                </a:r>
                <a:r>
                  <a:rPr lang="zh-TW" altLang="zh-TW" dirty="0">
                    <a:solidFill>
                      <a:srgbClr val="0070C0"/>
                    </a:solidFill>
                  </a:rPr>
                  <a:t>時間規劃</a:t>
                </a:r>
                <a:r>
                  <a:rPr lang="zh-TW" altLang="zh-TW" dirty="0"/>
                  <a:t>範圍以真實</a:t>
                </a:r>
                <a:r>
                  <a:rPr lang="zh-TW" altLang="zh-TW" dirty="0">
                    <a:solidFill>
                      <a:srgbClr val="0070C0"/>
                    </a:solidFill>
                  </a:rPr>
                  <a:t>多路線列車時刻表</a:t>
                </a:r>
                <a:r>
                  <a:rPr lang="zh-TW" altLang="zh-TW" dirty="0"/>
                  <a:t>為</a:t>
                </a:r>
                <a:r>
                  <a:rPr lang="zh-TW" altLang="zh-TW" dirty="0" smtClean="0"/>
                  <a:t>基礎</a:t>
                </a:r>
                <a:endParaRPr lang="en-US" altLang="zh-TW" dirty="0" smtClean="0"/>
              </a:p>
              <a:p>
                <a:pPr marL="685800" lvl="1"/>
                <a:endParaRPr lang="en-US" altLang="zh-TW" dirty="0"/>
              </a:p>
              <a:p>
                <a:pPr marL="285750"/>
                <a:endParaRPr lang="en-US" altLang="zh-TW" dirty="0" smtClean="0"/>
              </a:p>
              <a:p>
                <a:r>
                  <a:rPr lang="zh-TW" altLang="en-US" dirty="0" smtClean="0"/>
                  <a:t>維安需求估算的兩種方法</a:t>
                </a:r>
                <a:endParaRPr lang="en-US" altLang="zh-TW" dirty="0" smtClean="0"/>
              </a:p>
              <a:p>
                <a:pPr lvl="1"/>
                <a:r>
                  <a:rPr lang="zh-TW" altLang="en-US" dirty="0" smtClean="0"/>
                  <a:t>考慮</a:t>
                </a:r>
                <a:r>
                  <a:rPr lang="zh-TW" altLang="en-US" dirty="0"/>
                  <a:t>當下節線</a:t>
                </a:r>
                <a:r>
                  <a:rPr lang="zh-TW" altLang="zh-TW" dirty="0">
                    <a:solidFill>
                      <a:srgbClr val="0070C0"/>
                    </a:solidFill>
                  </a:rPr>
                  <a:t>人數、</a:t>
                </a:r>
                <a:r>
                  <a:rPr lang="zh-TW" altLang="zh-TW" dirty="0">
                    <a:solidFill>
                      <a:srgbClr val="0070C0"/>
                    </a:solidFill>
                  </a:rPr>
                  <a:t>時間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(</a:t>
                </a:r>
                <a:r>
                  <a:rPr lang="zh-TW" altLang="zh-TW" dirty="0">
                    <a:solidFill>
                      <a:srgbClr val="0070C0"/>
                    </a:solidFill>
                  </a:rPr>
                  <a:t>節線人數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rgbClr val="0070C0"/>
                        </a:solidFill>
                      </a:rPr>
                      <m:t>×</m:t>
                    </m:r>
                  </m:oMath>
                </a14:m>
                <a:r>
                  <a:rPr lang="zh-TW" altLang="zh-TW" dirty="0">
                    <a:solidFill>
                      <a:srgbClr val="0070C0"/>
                    </a:solidFill>
                  </a:rPr>
                  <a:t>節線時段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)</a:t>
                </a:r>
                <a:endParaRPr lang="zh-TW" altLang="en-US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zh-TW" altLang="en-US" dirty="0"/>
                  <a:t>只考慮當下節線</a:t>
                </a:r>
                <a:r>
                  <a:rPr lang="zh-TW" altLang="zh-TW" dirty="0" smtClean="0">
                    <a:solidFill>
                      <a:srgbClr val="0070C0"/>
                    </a:solidFill>
                  </a:rPr>
                  <a:t>人數</a:t>
                </a:r>
                <a:endParaRPr lang="zh-TW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  <a:blipFill rotWithShape="1">
                <a:blip r:embed="rId2"/>
                <a:stretch>
                  <a:fillRect l="-963" t="-10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14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結論與貢獻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三種軌道式運輸維安數學</a:t>
            </a:r>
            <a:r>
              <a:rPr lang="zh-TW" altLang="en-US" dirty="0" smtClean="0"/>
              <a:t>模式、演算法</a:t>
            </a:r>
            <a:endParaRPr lang="zh-TW" altLang="en-US" dirty="0"/>
          </a:p>
        </p:txBody>
      </p:sp>
      <p:grpSp>
        <p:nvGrpSpPr>
          <p:cNvPr id="23" name="群組 22"/>
          <p:cNvGrpSpPr/>
          <p:nvPr/>
        </p:nvGrpSpPr>
        <p:grpSpPr>
          <a:xfrm>
            <a:off x="655551" y="2225532"/>
            <a:ext cx="7876889" cy="4083788"/>
            <a:chOff x="655551" y="2225532"/>
            <a:chExt cx="7876889" cy="4083788"/>
          </a:xfrm>
        </p:grpSpPr>
        <p:grpSp>
          <p:nvGrpSpPr>
            <p:cNvPr id="5" name="群組 4"/>
            <p:cNvGrpSpPr/>
            <p:nvPr/>
          </p:nvGrpSpPr>
          <p:grpSpPr>
            <a:xfrm>
              <a:off x="683568" y="2600907"/>
              <a:ext cx="7776865" cy="252029"/>
              <a:chOff x="159482" y="4797152"/>
              <a:chExt cx="8841010" cy="936104"/>
            </a:xfrm>
          </p:grpSpPr>
          <p:sp>
            <p:nvSpPr>
              <p:cNvPr id="6" name="向右箭號 5"/>
              <p:cNvSpPr/>
              <p:nvPr/>
            </p:nvSpPr>
            <p:spPr>
              <a:xfrm>
                <a:off x="2195736" y="4797152"/>
                <a:ext cx="6804756" cy="936104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向右箭號 6"/>
              <p:cNvSpPr/>
              <p:nvPr/>
            </p:nvSpPr>
            <p:spPr>
              <a:xfrm flipH="1">
                <a:off x="159482" y="4797152"/>
                <a:ext cx="7812868" cy="936104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14"/>
              <p:cNvSpPr/>
              <p:nvPr/>
            </p:nvSpPr>
            <p:spPr>
              <a:xfrm>
                <a:off x="7187092" y="5118503"/>
                <a:ext cx="1240371" cy="307467"/>
              </a:xfrm>
              <a:custGeom>
                <a:avLst/>
                <a:gdLst>
                  <a:gd name="connsiteX0" fmla="*/ 0 w 360040"/>
                  <a:gd name="connsiteY0" fmla="*/ 0 h 324036"/>
                  <a:gd name="connsiteX1" fmla="*/ 360040 w 360040"/>
                  <a:gd name="connsiteY1" fmla="*/ 0 h 324036"/>
                  <a:gd name="connsiteX2" fmla="*/ 360040 w 360040"/>
                  <a:gd name="connsiteY2" fmla="*/ 324036 h 324036"/>
                  <a:gd name="connsiteX3" fmla="*/ 0 w 360040"/>
                  <a:gd name="connsiteY3" fmla="*/ 324036 h 324036"/>
                  <a:gd name="connsiteX4" fmla="*/ 0 w 360040"/>
                  <a:gd name="connsiteY4" fmla="*/ 0 h 324036"/>
                  <a:gd name="connsiteX0" fmla="*/ 0 w 369565"/>
                  <a:gd name="connsiteY0" fmla="*/ 0 h 409761"/>
                  <a:gd name="connsiteX1" fmla="*/ 369565 w 369565"/>
                  <a:gd name="connsiteY1" fmla="*/ 85725 h 409761"/>
                  <a:gd name="connsiteX2" fmla="*/ 369565 w 369565"/>
                  <a:gd name="connsiteY2" fmla="*/ 409761 h 409761"/>
                  <a:gd name="connsiteX3" fmla="*/ 9525 w 369565"/>
                  <a:gd name="connsiteY3" fmla="*/ 409761 h 409761"/>
                  <a:gd name="connsiteX4" fmla="*/ 0 w 369565"/>
                  <a:gd name="connsiteY4" fmla="*/ 0 h 409761"/>
                  <a:gd name="connsiteX0" fmla="*/ 0 w 398140"/>
                  <a:gd name="connsiteY0" fmla="*/ 9525 h 419286"/>
                  <a:gd name="connsiteX1" fmla="*/ 398140 w 398140"/>
                  <a:gd name="connsiteY1" fmla="*/ 0 h 419286"/>
                  <a:gd name="connsiteX2" fmla="*/ 369565 w 398140"/>
                  <a:gd name="connsiteY2" fmla="*/ 419286 h 419286"/>
                  <a:gd name="connsiteX3" fmla="*/ 9525 w 398140"/>
                  <a:gd name="connsiteY3" fmla="*/ 419286 h 419286"/>
                  <a:gd name="connsiteX4" fmla="*/ 0 w 398140"/>
                  <a:gd name="connsiteY4" fmla="*/ 9525 h 419286"/>
                  <a:gd name="connsiteX0" fmla="*/ 0 w 436240"/>
                  <a:gd name="connsiteY0" fmla="*/ 9525 h 419286"/>
                  <a:gd name="connsiteX1" fmla="*/ 398140 w 436240"/>
                  <a:gd name="connsiteY1" fmla="*/ 0 h 419286"/>
                  <a:gd name="connsiteX2" fmla="*/ 436240 w 436240"/>
                  <a:gd name="connsiteY2" fmla="*/ 400236 h 419286"/>
                  <a:gd name="connsiteX3" fmla="*/ 9525 w 436240"/>
                  <a:gd name="connsiteY3" fmla="*/ 419286 h 419286"/>
                  <a:gd name="connsiteX4" fmla="*/ 0 w 436240"/>
                  <a:gd name="connsiteY4" fmla="*/ 9525 h 419286"/>
                  <a:gd name="connsiteX0" fmla="*/ 133350 w 569590"/>
                  <a:gd name="connsiteY0" fmla="*/ 9525 h 400236"/>
                  <a:gd name="connsiteX1" fmla="*/ 531490 w 569590"/>
                  <a:gd name="connsiteY1" fmla="*/ 0 h 400236"/>
                  <a:gd name="connsiteX2" fmla="*/ 569590 w 569590"/>
                  <a:gd name="connsiteY2" fmla="*/ 400236 h 400236"/>
                  <a:gd name="connsiteX3" fmla="*/ 0 w 569590"/>
                  <a:gd name="connsiteY3" fmla="*/ 390711 h 400236"/>
                  <a:gd name="connsiteX4" fmla="*/ 133350 w 569590"/>
                  <a:gd name="connsiteY4" fmla="*/ 9525 h 400236"/>
                  <a:gd name="connsiteX0" fmla="*/ 133350 w 626740"/>
                  <a:gd name="connsiteY0" fmla="*/ 9525 h 419286"/>
                  <a:gd name="connsiteX1" fmla="*/ 531490 w 626740"/>
                  <a:gd name="connsiteY1" fmla="*/ 0 h 419286"/>
                  <a:gd name="connsiteX2" fmla="*/ 626740 w 626740"/>
                  <a:gd name="connsiteY2" fmla="*/ 419286 h 419286"/>
                  <a:gd name="connsiteX3" fmla="*/ 0 w 626740"/>
                  <a:gd name="connsiteY3" fmla="*/ 390711 h 419286"/>
                  <a:gd name="connsiteX4" fmla="*/ 133350 w 626740"/>
                  <a:gd name="connsiteY4" fmla="*/ 9525 h 419286"/>
                  <a:gd name="connsiteX0" fmla="*/ 161925 w 655315"/>
                  <a:gd name="connsiteY0" fmla="*/ 9525 h 419286"/>
                  <a:gd name="connsiteX1" fmla="*/ 560065 w 655315"/>
                  <a:gd name="connsiteY1" fmla="*/ 0 h 419286"/>
                  <a:gd name="connsiteX2" fmla="*/ 655315 w 655315"/>
                  <a:gd name="connsiteY2" fmla="*/ 419286 h 419286"/>
                  <a:gd name="connsiteX3" fmla="*/ 0 w 655315"/>
                  <a:gd name="connsiteY3" fmla="*/ 409761 h 419286"/>
                  <a:gd name="connsiteX4" fmla="*/ 161925 w 655315"/>
                  <a:gd name="connsiteY4" fmla="*/ 9525 h 419286"/>
                  <a:gd name="connsiteX0" fmla="*/ 161925 w 655315"/>
                  <a:gd name="connsiteY0" fmla="*/ 322868 h 732629"/>
                  <a:gd name="connsiteX1" fmla="*/ 560065 w 655315"/>
                  <a:gd name="connsiteY1" fmla="*/ 313343 h 732629"/>
                  <a:gd name="connsiteX2" fmla="*/ 584862 w 655315"/>
                  <a:gd name="connsiteY2" fmla="*/ 3164 h 732629"/>
                  <a:gd name="connsiteX3" fmla="*/ 655315 w 655315"/>
                  <a:gd name="connsiteY3" fmla="*/ 732629 h 732629"/>
                  <a:gd name="connsiteX4" fmla="*/ 0 w 655315"/>
                  <a:gd name="connsiteY4" fmla="*/ 723104 h 732629"/>
                  <a:gd name="connsiteX5" fmla="*/ 161925 w 655315"/>
                  <a:gd name="connsiteY5" fmla="*/ 322868 h 732629"/>
                  <a:gd name="connsiteX0" fmla="*/ 161925 w 655315"/>
                  <a:gd name="connsiteY0" fmla="*/ 0 h 759170"/>
                  <a:gd name="connsiteX1" fmla="*/ 560065 w 655315"/>
                  <a:gd name="connsiteY1" fmla="*/ 339884 h 759170"/>
                  <a:gd name="connsiteX2" fmla="*/ 584862 w 655315"/>
                  <a:gd name="connsiteY2" fmla="*/ 29705 h 759170"/>
                  <a:gd name="connsiteX3" fmla="*/ 655315 w 655315"/>
                  <a:gd name="connsiteY3" fmla="*/ 759170 h 759170"/>
                  <a:gd name="connsiteX4" fmla="*/ 0 w 655315"/>
                  <a:gd name="connsiteY4" fmla="*/ 749645 h 759170"/>
                  <a:gd name="connsiteX5" fmla="*/ 161925 w 655315"/>
                  <a:gd name="connsiteY5" fmla="*/ 0 h 759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5315" h="759170">
                    <a:moveTo>
                      <a:pt x="161925" y="0"/>
                    </a:moveTo>
                    <a:lnTo>
                      <a:pt x="560065" y="339884"/>
                    </a:lnTo>
                    <a:cubicBezTo>
                      <a:pt x="566424" y="382079"/>
                      <a:pt x="578503" y="-12490"/>
                      <a:pt x="584862" y="29705"/>
                    </a:cubicBezTo>
                    <a:lnTo>
                      <a:pt x="655315" y="759170"/>
                    </a:lnTo>
                    <a:lnTo>
                      <a:pt x="0" y="749645"/>
                    </a:lnTo>
                    <a:lnTo>
                      <a:pt x="1619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" name="文字方塊 8"/>
            <p:cNvSpPr txBox="1"/>
            <p:nvPr/>
          </p:nvSpPr>
          <p:spPr>
            <a:xfrm>
              <a:off x="723002" y="222553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趨於理想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251562" y="222553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趨於現實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11" name="群組 10"/>
            <p:cNvGrpSpPr/>
            <p:nvPr/>
          </p:nvGrpSpPr>
          <p:grpSpPr>
            <a:xfrm>
              <a:off x="3391855" y="2636912"/>
              <a:ext cx="2404281" cy="2952328"/>
              <a:chOff x="287102" y="1894543"/>
              <a:chExt cx="2404281" cy="2804710"/>
            </a:xfrm>
          </p:grpSpPr>
          <p:sp>
            <p:nvSpPr>
              <p:cNvPr id="12" name="橢圓 11"/>
              <p:cNvSpPr/>
              <p:nvPr/>
            </p:nvSpPr>
            <p:spPr>
              <a:xfrm flipV="1">
                <a:off x="1403648" y="1894543"/>
                <a:ext cx="163996" cy="166305"/>
              </a:xfrm>
              <a:prstGeom prst="ellips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3" name="直線接點 12"/>
              <p:cNvCxnSpPr>
                <a:stCxn id="12" idx="0"/>
                <a:endCxn id="14" idx="0"/>
              </p:cNvCxnSpPr>
              <p:nvPr/>
            </p:nvCxnSpPr>
            <p:spPr>
              <a:xfrm>
                <a:off x="1485646" y="2060848"/>
                <a:ext cx="3597" cy="1270254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4" name="圓角矩形 13"/>
              <p:cNvSpPr/>
              <p:nvPr/>
            </p:nvSpPr>
            <p:spPr>
              <a:xfrm>
                <a:off x="287102" y="3331102"/>
                <a:ext cx="2404281" cy="1368151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dirty="0">
                    <a:solidFill>
                      <a:srgbClr val="0070C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給定維安人力資源</a:t>
                </a:r>
                <a:r>
                  <a:rPr lang="zh-TW" altLang="en-US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之最佳巡邏數學模式</a:t>
                </a:r>
              </a:p>
            </p:txBody>
          </p:sp>
        </p:grpSp>
        <p:grpSp>
          <p:nvGrpSpPr>
            <p:cNvPr id="15" name="群組 14"/>
            <p:cNvGrpSpPr/>
            <p:nvPr/>
          </p:nvGrpSpPr>
          <p:grpSpPr>
            <a:xfrm>
              <a:off x="6128159" y="2636912"/>
              <a:ext cx="2404281" cy="3672408"/>
              <a:chOff x="287102" y="1894543"/>
              <a:chExt cx="2404281" cy="3488790"/>
            </a:xfrm>
          </p:grpSpPr>
          <p:sp>
            <p:nvSpPr>
              <p:cNvPr id="16" name="橢圓 15"/>
              <p:cNvSpPr/>
              <p:nvPr/>
            </p:nvSpPr>
            <p:spPr>
              <a:xfrm flipV="1">
                <a:off x="1403648" y="1894543"/>
                <a:ext cx="163996" cy="166305"/>
              </a:xfrm>
              <a:prstGeom prst="ellips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" name="直線接點 16"/>
              <p:cNvCxnSpPr>
                <a:stCxn id="16" idx="0"/>
                <a:endCxn id="18" idx="0"/>
              </p:cNvCxnSpPr>
              <p:nvPr/>
            </p:nvCxnSpPr>
            <p:spPr>
              <a:xfrm>
                <a:off x="1485646" y="2060848"/>
                <a:ext cx="3597" cy="1954334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8" name="圓角矩形 17"/>
              <p:cNvSpPr/>
              <p:nvPr/>
            </p:nvSpPr>
            <p:spPr>
              <a:xfrm>
                <a:off x="287102" y="4015182"/>
                <a:ext cx="2404281" cy="1368151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同時考慮</a:t>
                </a:r>
                <a:r>
                  <a:rPr lang="zh-TW" altLang="en-US" dirty="0">
                    <a:solidFill>
                      <a:srgbClr val="0070C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攻擊者</a:t>
                </a:r>
                <a:r>
                  <a:rPr lang="zh-TW" altLang="en-US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和</a:t>
                </a:r>
                <a:r>
                  <a:rPr lang="zh-TW" altLang="en-US" dirty="0">
                    <a:solidFill>
                      <a:srgbClr val="0070C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給定之維安人力</a:t>
                </a:r>
                <a:r>
                  <a:rPr lang="zh-TW" altLang="en-US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之最佳巡邏數學模式</a:t>
                </a:r>
              </a:p>
            </p:txBody>
          </p:sp>
        </p:grpSp>
        <p:grpSp>
          <p:nvGrpSpPr>
            <p:cNvPr id="19" name="群組 18"/>
            <p:cNvGrpSpPr/>
            <p:nvPr/>
          </p:nvGrpSpPr>
          <p:grpSpPr>
            <a:xfrm>
              <a:off x="655551" y="2636912"/>
              <a:ext cx="2404281" cy="2232249"/>
              <a:chOff x="287102" y="1894543"/>
              <a:chExt cx="2404281" cy="2120634"/>
            </a:xfrm>
          </p:grpSpPr>
          <p:sp>
            <p:nvSpPr>
              <p:cNvPr id="20" name="橢圓 19"/>
              <p:cNvSpPr/>
              <p:nvPr/>
            </p:nvSpPr>
            <p:spPr>
              <a:xfrm flipV="1">
                <a:off x="1403648" y="1894543"/>
                <a:ext cx="163996" cy="166305"/>
              </a:xfrm>
              <a:prstGeom prst="ellips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1" name="直線接點 20"/>
              <p:cNvCxnSpPr>
                <a:stCxn id="20" idx="0"/>
                <a:endCxn id="22" idx="0"/>
              </p:cNvCxnSpPr>
              <p:nvPr/>
            </p:nvCxnSpPr>
            <p:spPr>
              <a:xfrm>
                <a:off x="1485646" y="2060848"/>
                <a:ext cx="3597" cy="586178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2" name="圓角矩形 21"/>
              <p:cNvSpPr/>
              <p:nvPr/>
            </p:nvSpPr>
            <p:spPr>
              <a:xfrm>
                <a:off x="287102" y="2647026"/>
                <a:ext cx="2404281" cy="1368151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zh-TW" dirty="0">
                    <a:solidFill>
                      <a:srgbClr val="0070C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理想安全運輸</a:t>
                </a:r>
                <a:r>
                  <a:rPr lang="zh-TW" altLang="zh-TW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系統之</a:t>
                </a:r>
                <a:r>
                  <a:rPr lang="zh-TW" altLang="zh-TW" dirty="0">
                    <a:solidFill>
                      <a:srgbClr val="0070C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最少維安人數</a:t>
                </a:r>
                <a:r>
                  <a:rPr lang="zh-TW" altLang="zh-TW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巡邏數學模式</a:t>
                </a:r>
                <a:endParaRPr lang="zh-TW" altLang="en-US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387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維</a:t>
            </a:r>
            <a:r>
              <a:rPr lang="zh-TW" altLang="zh-TW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安需求</a:t>
            </a:r>
            <a:r>
              <a:rPr lang="zh-TW" altLang="zh-TW" sz="2400" dirty="0">
                <a:latin typeface="Times New Roman" pitchFamily="18" charset="0"/>
                <a:cs typeface="Times New Roman" pitchFamily="18" charset="0"/>
              </a:rPr>
              <a:t>估算可考慮</a:t>
            </a:r>
            <a:r>
              <a:rPr lang="zh-TW" altLang="zh-TW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運輸系統的硬體設施</a:t>
            </a:r>
            <a:r>
              <a:rPr lang="zh-TW" altLang="zh-TW" sz="2400" dirty="0">
                <a:latin typeface="Times New Roman" pitchFamily="18" charset="0"/>
                <a:cs typeface="Times New Roman" pitchFamily="18" charset="0"/>
              </a:rPr>
              <a:t>被攻擊的</a:t>
            </a:r>
            <a:r>
              <a:rPr lang="zh-TW" altLang="zh-TW" sz="2400" dirty="0" smtClean="0">
                <a:latin typeface="Times New Roman" pitchFamily="18" charset="0"/>
                <a:cs typeface="Times New Roman" pitchFamily="18" charset="0"/>
              </a:rPr>
              <a:t>情況</a:t>
            </a:r>
            <a:endParaRPr lang="en-US" altLang="zh-TW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pitchFamily="18" charset="0"/>
                <a:cs typeface="Times New Roman" pitchFamily="18" charset="0"/>
              </a:rPr>
              <a:t>提升求解</a:t>
            </a:r>
            <a:r>
              <a:rPr lang="zh-TW" alt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區分</a:t>
            </a:r>
            <a:r>
              <a:rPr lang="zh-TW" alt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不同等級</a:t>
            </a:r>
            <a:r>
              <a:rPr lang="zh-TW" altLang="en-US" dirty="0">
                <a:latin typeface="Times New Roman" pitchFamily="18" charset="0"/>
                <a:cs typeface="Times New Roman" pitchFamily="18" charset="0"/>
              </a:rPr>
              <a:t>維安</a:t>
            </a:r>
            <a:r>
              <a:rPr lang="zh-TW" altLang="en-US" dirty="0" smtClean="0">
                <a:latin typeface="Times New Roman" pitchFamily="18" charset="0"/>
                <a:cs typeface="Times New Roman" pitchFamily="18" charset="0"/>
              </a:rPr>
              <a:t>人員問題的效率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同時</a:t>
            </a:r>
            <a:r>
              <a:rPr lang="zh-TW" altLang="en-US" dirty="0"/>
              <a:t>考慮</a:t>
            </a:r>
            <a:r>
              <a:rPr lang="zh-TW" altLang="en-US" dirty="0">
                <a:solidFill>
                  <a:srgbClr val="C00000"/>
                </a:solidFill>
              </a:rPr>
              <a:t>攻擊</a:t>
            </a:r>
            <a:r>
              <a:rPr lang="zh-TW" altLang="en-US" dirty="0" smtClean="0">
                <a:solidFill>
                  <a:srgbClr val="C00000"/>
                </a:solidFill>
              </a:rPr>
              <a:t>者</a:t>
            </a:r>
            <a:r>
              <a:rPr lang="zh-TW" altLang="en-US" dirty="0" smtClean="0"/>
              <a:t>和</a:t>
            </a:r>
            <a:r>
              <a:rPr lang="zh-TW" altLang="en-US" dirty="0">
                <a:solidFill>
                  <a:srgbClr val="C00000"/>
                </a:solidFill>
              </a:rPr>
              <a:t>維安人員</a:t>
            </a:r>
            <a:r>
              <a:rPr lang="zh-TW" altLang="en-US" dirty="0" smtClean="0"/>
              <a:t>策略，可研究大規模的攻擊事件</a:t>
            </a:r>
            <a:r>
              <a:rPr lang="en-US" altLang="zh-TW" dirty="0" smtClean="0"/>
              <a:t>(ex: </a:t>
            </a:r>
            <a:r>
              <a:rPr lang="zh-TW" altLang="en-US" dirty="0" smtClean="0"/>
              <a:t>多個攻擊者同時攻擊</a:t>
            </a:r>
            <a:r>
              <a:rPr lang="en-US" altLang="zh-TW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zh-TW" altLang="zh-TW" dirty="0"/>
              <a:t>提出之三種</a:t>
            </a:r>
            <a:r>
              <a:rPr lang="zh-TW" altLang="zh-TW" dirty="0">
                <a:solidFill>
                  <a:srgbClr val="C00000"/>
                </a:solidFill>
              </a:rPr>
              <a:t>數學模式之複雜度</a:t>
            </a:r>
            <a:r>
              <a:rPr lang="zh-TW" altLang="zh-TW" dirty="0"/>
              <a:t>尚需進一步分析確認是否能於多項式時間內求解</a:t>
            </a:r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未來</a:t>
            </a:r>
            <a:r>
              <a:rPr lang="zh-TW" altLang="zh-TW" dirty="0" smtClean="0"/>
              <a:t>研究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364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483768" y="2636912"/>
            <a:ext cx="58326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5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</a:t>
            </a:r>
            <a:r>
              <a:rPr lang="zh-TW" altLang="en-US" sz="115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115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&amp;</a:t>
            </a:r>
            <a:r>
              <a:rPr lang="zh-TW" altLang="en-US" sz="115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115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</a:t>
            </a:r>
            <a:endParaRPr lang="zh-TW" altLang="en-US" sz="115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95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網路圖建構方法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節線維安需求估算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數學模式</a:t>
            </a:r>
          </a:p>
          <a:p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模式建構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867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問題描述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 smtClean="0"/>
              <a:t>為了定義維安人員在軌道式大眾運輸的巡邏方式</a:t>
            </a:r>
            <a:r>
              <a:rPr lang="zh-TW" altLang="en-US" dirty="0" smtClean="0"/>
              <a:t>，需</a:t>
            </a:r>
            <a:r>
              <a:rPr lang="zh-TW" altLang="zh-TW" dirty="0" smtClean="0"/>
              <a:t>將一般列車時刻表，轉換為「二維時空網路圖」</a:t>
            </a:r>
            <a:endParaRPr lang="zh-TW" alt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2492896"/>
            <a:ext cx="4154750" cy="1906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2" descr="「軌道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4" descr="「軌道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AutoShape 6" descr="「軌道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339937"/>
            <a:ext cx="62198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橢圓 10"/>
          <p:cNvSpPr/>
          <p:nvPr/>
        </p:nvSpPr>
        <p:spPr>
          <a:xfrm>
            <a:off x="1113252" y="5768562"/>
            <a:ext cx="360338" cy="36004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zh-TW" alt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2274990" y="5768562"/>
            <a:ext cx="360338" cy="36004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zh-TW" alt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3460372" y="5768562"/>
            <a:ext cx="360338" cy="36004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lang="zh-TW" alt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5960964" y="5768562"/>
            <a:ext cx="360338" cy="36004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endParaRPr lang="zh-TW" alt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4727672" y="5768562"/>
            <a:ext cx="360338" cy="36004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endParaRPr lang="zh-TW" alt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18844" y="57239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車站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 flipH="1">
            <a:off x="561139" y="4822862"/>
            <a:ext cx="1481215" cy="470522"/>
            <a:chOff x="-930966" y="3517286"/>
            <a:chExt cx="2876550" cy="11049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30966" y="3517286"/>
              <a:ext cx="2876550" cy="1104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-684584" y="3933056"/>
              <a:ext cx="432048" cy="2880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50"/>
          <a:stretch/>
        </p:blipFill>
        <p:spPr bwMode="auto">
          <a:xfrm>
            <a:off x="5514090" y="4725144"/>
            <a:ext cx="1218150" cy="56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矩形 17"/>
          <p:cNvSpPr/>
          <p:nvPr/>
        </p:nvSpPr>
        <p:spPr>
          <a:xfrm>
            <a:off x="0" y="1440160"/>
            <a:ext cx="9171609" cy="5445224"/>
          </a:xfrm>
          <a:prstGeom prst="rect">
            <a:avLst/>
          </a:prstGeom>
          <a:solidFill>
            <a:schemeClr val="dk1">
              <a:alpha val="8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535" y="1349300"/>
            <a:ext cx="6082348" cy="562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853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58455E-6 L 0.11806 -1.58455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06 1.99861E-6 L 0.2474 -0.0046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4 -0.00463 L 0.39705 -0.0046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705 -0.00463 L 0.5467 -0.0046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45 0.00231 L -0.52031 -0.00602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97" y="-4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0" grpId="0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二維時空網路圖建構方法</a:t>
            </a:r>
            <a:endParaRPr lang="zh-TW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628800"/>
            <a:ext cx="4954289" cy="5168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4067944" y="2365231"/>
            <a:ext cx="720080" cy="35443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877494" y="2060848"/>
            <a:ext cx="3942978" cy="64807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4644008" y="2891481"/>
            <a:ext cx="3993411" cy="1277851"/>
            <a:chOff x="531721" y="1633881"/>
            <a:chExt cx="6217591" cy="1853915"/>
          </a:xfrm>
        </p:grpSpPr>
        <p:cxnSp>
          <p:nvCxnSpPr>
            <p:cNvPr id="10" name="直線單箭頭接點 9"/>
            <p:cNvCxnSpPr/>
            <p:nvPr/>
          </p:nvCxnSpPr>
          <p:spPr>
            <a:xfrm>
              <a:off x="868063" y="1633881"/>
              <a:ext cx="5881249" cy="1853915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531721" y="1864961"/>
              <a:ext cx="1204681" cy="4911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 smtClean="0">
                  <a:solidFill>
                    <a:srgbClr val="FFC000"/>
                  </a:solidFill>
                  <a:latin typeface="Times New Roman" pitchFamily="18" charset="0"/>
                  <a:cs typeface="Times New Roman" pitchFamily="18" charset="0"/>
                </a:rPr>
                <a:t>Train1</a:t>
              </a: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4644008" y="4265900"/>
            <a:ext cx="3993411" cy="1277851"/>
            <a:chOff x="531721" y="1633881"/>
            <a:chExt cx="6217591" cy="1853915"/>
          </a:xfrm>
        </p:grpSpPr>
        <p:cxnSp>
          <p:nvCxnSpPr>
            <p:cNvPr id="13" name="直線單箭頭接點 12"/>
            <p:cNvCxnSpPr/>
            <p:nvPr/>
          </p:nvCxnSpPr>
          <p:spPr>
            <a:xfrm>
              <a:off x="868063" y="1633881"/>
              <a:ext cx="5881249" cy="1853915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531721" y="1864961"/>
              <a:ext cx="1204681" cy="4911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 smtClean="0">
                  <a:solidFill>
                    <a:srgbClr val="FFC000"/>
                  </a:solidFill>
                  <a:latin typeface="Times New Roman" pitchFamily="18" charset="0"/>
                  <a:cs typeface="Times New Roman" pitchFamily="18" charset="0"/>
                </a:rPr>
                <a:t>Train2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 flipH="1">
            <a:off x="5030877" y="3026430"/>
            <a:ext cx="3791860" cy="1010954"/>
            <a:chOff x="531721" y="1633881"/>
            <a:chExt cx="5903784" cy="1466699"/>
          </a:xfrm>
        </p:grpSpPr>
        <p:cxnSp>
          <p:nvCxnSpPr>
            <p:cNvPr id="16" name="直線單箭頭接點 15"/>
            <p:cNvCxnSpPr/>
            <p:nvPr/>
          </p:nvCxnSpPr>
          <p:spPr>
            <a:xfrm>
              <a:off x="868061" y="1633881"/>
              <a:ext cx="5567444" cy="1466699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文字方塊 16"/>
            <p:cNvSpPr txBox="1"/>
            <p:nvPr/>
          </p:nvSpPr>
          <p:spPr>
            <a:xfrm>
              <a:off x="531721" y="1864961"/>
              <a:ext cx="1204681" cy="4911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 smtClean="0">
                  <a:solidFill>
                    <a:srgbClr val="FFC000"/>
                  </a:solidFill>
                  <a:latin typeface="Times New Roman" pitchFamily="18" charset="0"/>
                  <a:cs typeface="Times New Roman" pitchFamily="18" charset="0"/>
                </a:rPr>
                <a:t>Train3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 flipH="1">
            <a:off x="4935591" y="4520721"/>
            <a:ext cx="3791860" cy="1010954"/>
            <a:chOff x="531721" y="1633881"/>
            <a:chExt cx="5903784" cy="1466699"/>
          </a:xfrm>
        </p:grpSpPr>
        <p:cxnSp>
          <p:nvCxnSpPr>
            <p:cNvPr id="19" name="直線單箭頭接點 18"/>
            <p:cNvCxnSpPr/>
            <p:nvPr/>
          </p:nvCxnSpPr>
          <p:spPr>
            <a:xfrm>
              <a:off x="868061" y="1633881"/>
              <a:ext cx="5567444" cy="1466699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531721" y="1864961"/>
              <a:ext cx="1204681" cy="4911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 smtClean="0">
                  <a:solidFill>
                    <a:srgbClr val="FFC000"/>
                  </a:solidFill>
                  <a:latin typeface="Times New Roman" pitchFamily="18" charset="0"/>
                  <a:cs typeface="Times New Roman" pitchFamily="18" charset="0"/>
                </a:rPr>
                <a:t>Train4</a:t>
              </a: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112845" y="1916832"/>
            <a:ext cx="33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以</a:t>
            </a:r>
            <a:r>
              <a:rPr lang="zh-TW" altLang="zh-TW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縱軸</a:t>
            </a:r>
            <a:r>
              <a:rPr lang="zh-TW" altLang="en-US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作</a:t>
            </a:r>
            <a:r>
              <a:rPr lang="zh-TW" altLang="en-US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為</a:t>
            </a:r>
            <a:r>
              <a:rPr lang="zh-TW" altLang="zh-TW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時間，橫軸為空間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51520" y="2438564"/>
            <a:ext cx="3435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列車在這個網路中可以用一個斜向下的數條「</a:t>
            </a:r>
            <a:r>
              <a:rPr lang="zh-TW" altLang="zh-TW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同車時段節線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」來組成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6381328"/>
            <a:ext cx="3960440" cy="416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52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22" grpId="0"/>
      <p:bldP spid="22" grpId="1"/>
      <p:bldP spid="23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4121</TotalTime>
  <Words>3038</Words>
  <Application>Microsoft Office PowerPoint</Application>
  <PresentationFormat>如螢幕大小 (4:3)</PresentationFormat>
  <Paragraphs>401</Paragraphs>
  <Slides>67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69" baseType="lpstr">
      <vt:lpstr>Office 佈景主題</vt:lpstr>
      <vt:lpstr>Equation</vt:lpstr>
      <vt:lpstr>PowerPoint 簡報</vt:lpstr>
      <vt:lpstr>研究動機</vt:lpstr>
      <vt:lpstr>研究動機</vt:lpstr>
      <vt:lpstr>文獻探討</vt:lpstr>
      <vt:lpstr>研究目的</vt:lpstr>
      <vt:lpstr>研究目的</vt:lpstr>
      <vt:lpstr>模式建構</vt:lpstr>
      <vt:lpstr>問題描述</vt:lpstr>
      <vt:lpstr>二維時空網路圖建構方法</vt:lpstr>
      <vt:lpstr>二維時空網路圖建構方法</vt:lpstr>
      <vt:lpstr>維安人員巡邏路線選擇</vt:lpstr>
      <vt:lpstr>多軌道系統</vt:lpstr>
      <vt:lpstr>多軌道二維時空網路建置方法</vt:lpstr>
      <vt:lpstr>節線維安需求估算</vt:lpstr>
      <vt:lpstr>三種軌道式運輸維安數學模式</vt:lpstr>
      <vt:lpstr>維安人員等級</vt:lpstr>
      <vt:lpstr>理想安全運輸系統—維安人員同等級</vt:lpstr>
      <vt:lpstr>理想安全運輸系統—維安人員同等級</vt:lpstr>
      <vt:lpstr>理想安全運輸系統—維安人員同等級</vt:lpstr>
      <vt:lpstr>理想安全運輸系統—維安人員同等級</vt:lpstr>
      <vt:lpstr>理想安全運輸系統—維安人員同等級</vt:lpstr>
      <vt:lpstr>理想安全運輸系統—維安人員同等級</vt:lpstr>
      <vt:lpstr>台北捷運板南線30台車</vt:lpstr>
      <vt:lpstr>理想安全運輸系統—維安人員區分等級</vt:lpstr>
      <vt:lpstr>問題假設</vt:lpstr>
      <vt:lpstr>理想安全運輸系統—維安人員區分等級</vt:lpstr>
      <vt:lpstr>理想安全運輸系統—維安人員區分等級</vt:lpstr>
      <vt:lpstr>理想安全運輸系統—維安人員區分等級</vt:lpstr>
      <vt:lpstr>理想安全運輸系統—維安人員區分等級</vt:lpstr>
      <vt:lpstr>台北捷運板南線30台車</vt:lpstr>
      <vt:lpstr>配置有限人力—維安人員同等級</vt:lpstr>
      <vt:lpstr>配置有限人力—維安人員同等級</vt:lpstr>
      <vt:lpstr>配置有限人力—維安人員同等級</vt:lpstr>
      <vt:lpstr>配置有限人力—維安人員同等級</vt:lpstr>
      <vt:lpstr>配置有限人力—維安人員同等級</vt:lpstr>
      <vt:lpstr>配置有限人力—維安人員同等級</vt:lpstr>
      <vt:lpstr>台北捷運板南線30台車</vt:lpstr>
      <vt:lpstr>配置有限人力—維安人員區分等級</vt:lpstr>
      <vt:lpstr>配置有限人力—維安人員區分等級</vt:lpstr>
      <vt:lpstr>配置有限人力—維安人員區分等級</vt:lpstr>
      <vt:lpstr>配置有限人力—維安人員區分等級</vt:lpstr>
      <vt:lpstr>配置有限人力—維安人員區分等級</vt:lpstr>
      <vt:lpstr>台北捷運板南線30台車</vt:lpstr>
      <vt:lpstr>同時考慮攻擊者和維安人員策略</vt:lpstr>
      <vt:lpstr>同時考慮攻擊者和維安人員策略</vt:lpstr>
      <vt:lpstr>同時考慮攻擊者和維安人員策略</vt:lpstr>
      <vt:lpstr>同時考慮攻擊者和維安人員策略</vt:lpstr>
      <vt:lpstr>同時考慮攻擊者和維安人員策略</vt:lpstr>
      <vt:lpstr>同時考慮攻擊者和維安人員策略</vt:lpstr>
      <vt:lpstr>演算法概念</vt:lpstr>
      <vt:lpstr>求解方法</vt:lpstr>
      <vt:lpstr>複雜度分析</vt:lpstr>
      <vt:lpstr>是否可成功攻擊某條節線</vt:lpstr>
      <vt:lpstr>複雜度分析</vt:lpstr>
      <vt:lpstr>台北捷運板南線30台車</vt:lpstr>
      <vt:lpstr>數值分析</vt:lpstr>
      <vt:lpstr>數值分析—完整台北捷運</vt:lpstr>
      <vt:lpstr>數值分析—理想安全系統人數 </vt:lpstr>
      <vt:lpstr>數值分析—有限維安人力之配置</vt:lpstr>
      <vt:lpstr>數值分析—有限維安人力之配置</vt:lpstr>
      <vt:lpstr>數值分析—有限維安人力之配置</vt:lpstr>
      <vt:lpstr>同時考慮攻擊者和維安人員策略</vt:lpstr>
      <vt:lpstr>小結</vt:lpstr>
      <vt:lpstr>結論與貢獻</vt:lpstr>
      <vt:lpstr>結論與貢獻</vt:lpstr>
      <vt:lpstr>未來研究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ilin</dc:creator>
  <cp:lastModifiedBy>tyra</cp:lastModifiedBy>
  <cp:revision>256</cp:revision>
  <dcterms:created xsi:type="dcterms:W3CDTF">2015-11-23T02:04:42Z</dcterms:created>
  <dcterms:modified xsi:type="dcterms:W3CDTF">2017-05-22T06:38:33Z</dcterms:modified>
</cp:coreProperties>
</file>